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Props/app0.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package/2006/relationships/metadata/extended-properties" Target="docProps/app0.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0"/>
  </p:notesMasterIdLst>
  <p:sldIdLst>
    <p:sldId id="371" r:id="rId5"/>
    <p:sldId id="266" r:id="rId6"/>
    <p:sldId id="267" r:id="rId7"/>
    <p:sldId id="268" r:id="rId8"/>
    <p:sldId id="310" r:id="rId9"/>
    <p:sldId id="311" r:id="rId10"/>
    <p:sldId id="312" r:id="rId11"/>
    <p:sldId id="313" r:id="rId12"/>
    <p:sldId id="314" r:id="rId13"/>
    <p:sldId id="315" r:id="rId14"/>
    <p:sldId id="316" r:id="rId15"/>
    <p:sldId id="320" r:id="rId16"/>
    <p:sldId id="321" r:id="rId17"/>
    <p:sldId id="322" r:id="rId18"/>
    <p:sldId id="332" r:id="rId19"/>
    <p:sldId id="334" r:id="rId20"/>
    <p:sldId id="337" r:id="rId21"/>
    <p:sldId id="352" r:id="rId22"/>
    <p:sldId id="353" r:id="rId23"/>
    <p:sldId id="354" r:id="rId24"/>
    <p:sldId id="364" r:id="rId25"/>
    <p:sldId id="366" r:id="rId26"/>
    <p:sldId id="367" r:id="rId27"/>
    <p:sldId id="369" r:id="rId28"/>
    <p:sldId id="370" r:id="rId2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57B7"/>
    <a:srgbClr val="1D1D1D"/>
    <a:srgbClr val="00788A"/>
    <a:srgbClr val="0061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B80DA0-230D-459F-B8B8-EC86AF8CCDEE}" v="2" dt="2024-11-07T14:41:56.0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9" autoAdjust="0"/>
    <p:restoredTop sz="81565" autoAdjust="0"/>
  </p:normalViewPr>
  <p:slideViewPr>
    <p:cSldViewPr snapToGrid="0">
      <p:cViewPr varScale="1">
        <p:scale>
          <a:sx n="138" d="100"/>
          <a:sy n="138" d="100"/>
        </p:scale>
        <p:origin x="139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0660C2-1FD7-4FBA-8676-29F13A0CE47E}" type="datetimeFigureOut">
              <a:rPr lang="en-US" smtClean="0"/>
              <a:t>2/3/25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9AFBC5-7751-4D71-8004-00EA0C069DAB}" type="slidenum">
              <a:rPr lang="en-US" smtClean="0"/>
              <a:t>‹#›</a:t>
            </a:fld>
            <a:endParaRPr lang="en-US"/>
          </a:p>
        </p:txBody>
      </p:sp>
    </p:spTree>
    <p:extLst>
      <p:ext uri="{BB962C8B-B14F-4D97-AF65-F5344CB8AC3E}">
        <p14:creationId xmlns:p14="http://schemas.microsoft.com/office/powerpoint/2010/main" val="230553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This slide set was prepared by the Division of STD Prevention, National Center for HIV, Viral Hepatitis, STD, and TB Prevention (NCHHSTP), Centers for Disease Control and Prevention (CDC). These slides display trends for STIs in the United States through 2023. Data presented include case </a:t>
            </a:r>
            <a:r>
              <a:rPr lang="en-US" dirty="0"/>
              <a:t>notifications provided </a:t>
            </a:r>
            <a:r>
              <a:rPr lang="en-US" sz="1200" kern="1200" dirty="0">
                <a:solidFill>
                  <a:schemeClr val="tx1"/>
                </a:solidFill>
                <a:effectLst/>
                <a:latin typeface="+mn-lt"/>
                <a:ea typeface="+mn-ea"/>
                <a:cs typeface="+mn-cs"/>
              </a:rPr>
              <a:t>to CDC through the National Notifiable Diseases Surveillance System (NNDSS) and data collected through projects and programs that monitor STIs in various settings, including the STI Surveillance Network (</a:t>
            </a:r>
            <a:r>
              <a:rPr lang="en-US" sz="1200" kern="1200" dirty="0" err="1">
                <a:solidFill>
                  <a:schemeClr val="tx1"/>
                </a:solidFill>
                <a:effectLst/>
                <a:latin typeface="+mn-lt"/>
                <a:ea typeface="+mn-ea"/>
                <a:cs typeface="+mn-cs"/>
              </a:rPr>
              <a:t>SSuN</a:t>
            </a:r>
            <a:r>
              <a:rPr lang="en-US" sz="1200" kern="1200" dirty="0">
                <a:solidFill>
                  <a:schemeClr val="tx1"/>
                </a:solidFill>
                <a:effectLst/>
                <a:latin typeface="+mn-lt"/>
                <a:ea typeface="+mn-ea"/>
                <a:cs typeface="+mn-cs"/>
              </a:rPr>
              <a:t>).</a:t>
            </a:r>
          </a:p>
          <a:p>
            <a:pPr fontAlgn="base"/>
            <a:r>
              <a:rPr lang="en-US" sz="1200" kern="1200" dirty="0">
                <a:solidFill>
                  <a:schemeClr val="tx1"/>
                </a:solidFill>
                <a:effectLst/>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more information on data sources, data collection and reporting practices, and case definitions, please see the Technical </a:t>
            </a:r>
            <a:r>
              <a:rPr lang="en-US" dirty="0"/>
              <a:t>Notes</a:t>
            </a:r>
            <a:r>
              <a:rPr lang="en-US" sz="1200" kern="1200" dirty="0">
                <a:solidFill>
                  <a:schemeClr val="tx1"/>
                </a:solidFill>
                <a:effectLst/>
                <a:latin typeface="+mn-lt"/>
                <a:ea typeface="+mn-ea"/>
                <a:cs typeface="+mn-cs"/>
              </a:rPr>
              <a:t>, available at https://www.cdc.gov/sti-statistics/annual/technical-notes.html.</a:t>
            </a:r>
            <a:endParaRPr lang="en-US" sz="1200" kern="1200" dirty="0">
              <a:solidFill>
                <a:schemeClr val="tx1"/>
              </a:solidFill>
              <a:effectLst/>
              <a:latin typeface="+mn-lt"/>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All data points for figures presented in these slides are available at </a:t>
            </a:r>
            <a:r>
              <a:rPr lang="en-US" sz="1800" kern="1200" dirty="0">
                <a:solidFill>
                  <a:schemeClr val="tx1"/>
                </a:solidFill>
                <a:effectLst/>
                <a:latin typeface="+mn-lt"/>
                <a:ea typeface="+mn-ea"/>
                <a:cs typeface="+mn-cs"/>
              </a:rPr>
              <a:t>https://www.cdc.gov/sti-statistics/media/files/2024/11/2023-STI-Surveillance-Report-Data-Points.zip.</a:t>
            </a:r>
          </a:p>
          <a:p>
            <a:pPr fontAlgn="base"/>
            <a:endParaRPr lang="en-US" dirty="0"/>
          </a:p>
          <a:p>
            <a:r>
              <a:rPr lang="en-US" b="1" dirty="0"/>
              <a:t>NOTE: </a:t>
            </a:r>
            <a:r>
              <a:rPr lang="en-US" dirty="0"/>
              <a:t>This slide set is in the public domain. You may reproduce these slides without permission; </a:t>
            </a:r>
            <a:r>
              <a:rPr lang="en-US" sz="1200" kern="1200" dirty="0">
                <a:solidFill>
                  <a:schemeClr val="tx1"/>
                </a:solidFill>
                <a:effectLst/>
                <a:latin typeface="+mn-lt"/>
                <a:ea typeface="+mn-ea"/>
                <a:cs typeface="+mn-cs"/>
              </a:rPr>
              <a:t>however, citation as to source is appreciated.</a:t>
            </a:r>
          </a:p>
          <a:p>
            <a:pPr fontAlgn="base"/>
            <a:r>
              <a:rPr lang="en-US" sz="1200" kern="1200" dirty="0">
                <a:solidFill>
                  <a:schemeClr val="tx1"/>
                </a:solidFill>
                <a:effectLst/>
                <a:latin typeface="+mn-lt"/>
                <a:ea typeface="+mn-ea"/>
                <a:cs typeface="+mn-cs"/>
              </a:rPr>
              <a:t> </a:t>
            </a:r>
          </a:p>
          <a:p>
            <a:pPr lvl="1" fontAlgn="base"/>
            <a:r>
              <a:rPr lang="en-US" sz="1200" kern="1200" dirty="0">
                <a:solidFill>
                  <a:schemeClr val="tx1"/>
                </a:solidFill>
                <a:effectLst/>
                <a:latin typeface="+mn-lt"/>
                <a:ea typeface="+mn-ea"/>
                <a:cs typeface="+mn-cs"/>
              </a:rPr>
              <a:t>Centers for Disease Control and Prevention. </a:t>
            </a:r>
            <a:r>
              <a:rPr lang="en-US" sz="1200" i="1" kern="1200" dirty="0">
                <a:solidFill>
                  <a:schemeClr val="tx1"/>
                </a:solidFill>
                <a:effectLst/>
                <a:latin typeface="+mn-lt"/>
                <a:ea typeface="+mn-ea"/>
                <a:cs typeface="+mn-cs"/>
              </a:rPr>
              <a:t>Sexually Transmitted Infections Surveillance 2023.</a:t>
            </a:r>
            <a:r>
              <a:rPr lang="en-US" sz="1200" kern="1200" dirty="0">
                <a:solidFill>
                  <a:schemeClr val="tx1"/>
                </a:solidFill>
                <a:effectLst/>
                <a:latin typeface="+mn-lt"/>
                <a:ea typeface="+mn-ea"/>
                <a:cs typeface="+mn-cs"/>
              </a:rPr>
              <a:t> Atlanta: U.S. Department of Health and Human Services; 2024.</a:t>
            </a:r>
            <a:r>
              <a:rPr lang="en-US" dirty="0"/>
              <a:t> </a:t>
            </a:r>
            <a:endParaRPr lang="en-US" sz="1200" kern="1200" dirty="0">
              <a:solidFill>
                <a:schemeClr val="tx1"/>
              </a:solidFill>
              <a:effectLst/>
              <a:latin typeface="+mn-lt"/>
              <a:ea typeface="+mn-ea"/>
              <a:cs typeface="+mn-cs"/>
            </a:endParaRPr>
          </a:p>
          <a:p>
            <a:pPr fontAlgn="base"/>
            <a:endParaRPr lang="en-US" sz="1200" kern="1200" dirty="0">
              <a:solidFill>
                <a:schemeClr val="tx1"/>
              </a:solidFill>
              <a:effectLst/>
              <a:latin typeface="+mn-lt"/>
              <a:ea typeface="+mn-ea"/>
              <a:cs typeface="+mn-cs"/>
            </a:endParaRPr>
          </a:p>
          <a:p>
            <a:r>
              <a:rPr lang="en-US" dirty="0"/>
              <a:t>You are also free to adapt and revise these slides; however, you must remove the CDC name and logo if changes are made.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9AFBC5-7751-4D71-8004-00EA0C069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789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2019, 1,568 (49.9%) of US counties and county equivalents with available data reported at least one case of syphilis (all stages) among women of reproductive age (15–44 years), increasing to 2,227 (70.8%) of counties and county equivalents with available data in 2023.</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Note that boundaries for counties and county-equivalent areas change over time and may differ between years depicted in this figure.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Cases Women 15-44 Years by County (US 2019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One goal of Healthy People 2030 is to reduce the rate of syphilis in women to 4.6 per 100,000. In 2023, 1,415 counties and county equivalents (45.1% of counties and county equivalents with available data) had a rate of primary and secondary syphilis among 15-44 year old women greater than 4.6 per 100,000. During the same year, 76.6% of the US population resided in these counties and county equivalents.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 Per current re-release guidelines for county-level syphilis case notification data, data have been suppressed for counties and county equivalents where display could identify the age, race, and sex of cases in strata with a population of &lt;100 people.</a:t>
            </a:r>
          </a:p>
          <a:p>
            <a:pPr marL="0" lvl="0" indent="0">
              <a:buNone/>
            </a:pPr>
            <a:endParaRPr dirty="0"/>
          </a:p>
          <a:p>
            <a:pPr marL="0" lvl="0" indent="0">
              <a:buNone/>
            </a:pPr>
            <a:r>
              <a:rPr dirty="0"/>
              <a:t>Per current re-release guidelines for county-level syphilis case notification data, data have been suppressed for counties where display could identify the age, race, and sex of cases in strata with a population of &lt;100 people.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Women 15-44 Years by County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gonorrhea was higher among men (228.3 per 100,000) compared to women (130.7 per 100,000).</a:t>
            </a:r>
          </a:p>
          <a:p>
            <a:pPr marL="0" lvl="0" indent="0">
              <a:buNone/>
            </a:pPr>
            <a:endParaRPr dirty="0"/>
          </a:p>
          <a:p>
            <a:pPr marL="0" lvl="0" indent="0">
              <a:buNone/>
            </a:pPr>
            <a:r>
              <a:rPr dirty="0"/>
              <a:t>Among men, those aged 20 to 24 years had the highest rate of reported cases of gonorrhea (691.1 per 100,000), followed by men aged 25 to 29 years (671.2 per 100,000) and men aged 30 to 34 years (585.8 per 100,000). Among women, those aged 20 to 24 years also had the highest rate of reported cases of gonorrhea (610.5 per 100,000), followed by women aged 15 to 19 years (476.7 per 100,000) and women aged 25 to 29 years (353.8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gonorrhea case reporting.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by Age Group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women aged 15 to 44 years in 2023, those aged 20 to 24 years had the highest rate of reported cases of gonorrhea (610.5 cases per 100,000; 14.6% decrease from 2022), followed by those aged 15 to 19 years (476.7 cases per 100,000; 9.3% decrease from 2022), those aged 25 to 29 years (353.8 cases per 100,000; 19.2% decrease from 2022), those aged 30 to 34 years (229.0 cases per 100,000; 16.8% decrease from 2022), and those aged 35 to 44 years (113.0 cases per 100,000; 14.3% decrease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Women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men aged 15 to 44 years in 2023, those aged 20 to 24 years had the highest rate of reported cases of gonorrhea (691.1 cases per 100,000; 6.5% decrease from 2022), followed by those aged 25 to 29 years (671.2 cases per 100,000; 5.3% decrease from 2022), those aged 30 to 34 years (585.8 cases per 100,000; 2.7% decrease from 2022), those aged 15 to 19 years (337.1 cases per 100,000; 4.5% decrease from 2022), and those aged 35 to 44 years (318.6 cases per 100,000; &lt;1.0% change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gonorrhea among women aged 15 to 24 years ranged by state from 72 cases per 100,000 women aged 15 to 24 years in Vermont to 1,237 cases per 100,000 women aged 15 to 24 years in Louisiana. The rate of reported gonorrhea in the District of Columbia was 1,563 per 100,000 women aged 15 to 24 years.</a:t>
            </a:r>
          </a:p>
          <a:p>
            <a:pPr marL="0" lvl="0" indent="0">
              <a:buNone/>
            </a:pPr>
            <a:endParaRPr dirty="0"/>
          </a:p>
          <a:p>
            <a:pPr marL="0" lvl="0" indent="0">
              <a:buNone/>
            </a:pPr>
            <a:r>
              <a:rPr dirty="0"/>
              <a:t>Among US territories, rates of reported gonorrhea ranged from 162 cases per 100,000 women aged 15 to 24 years in Puerto Rico to 520 cases per 100,000 women aged 15 to 24 years in American Samoa.</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Women 15-24 Years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gonorrhea among men aged 15 to 24 years ranged by state from 75 cases per 100,000 men aged 15 to 24 years in Vermont to 1,107 cases per 100,000 men aged 15 to 24 years in Louisiana. The rate of reported gonorrhea in the District of Columbia was 2,290 per 100,000 men aged 15 to 24 years.</a:t>
            </a:r>
          </a:p>
          <a:p>
            <a:pPr marL="0" lvl="0" indent="0">
              <a:buNone/>
            </a:pPr>
            <a:endParaRPr dirty="0"/>
          </a:p>
          <a:p>
            <a:pPr marL="0" lvl="0" indent="0">
              <a:buNone/>
            </a:pPr>
            <a:r>
              <a:rPr dirty="0"/>
              <a:t>Among US territories, rates of reported gonorrhea ranged from 61 cases per 100,000 men aged 15 to 24 years in the Commonwealth of the Northern Mariana Islands to 229 cases per 100,000 men aged 15 to 24 years in Guam.</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Men 15-24 Years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patients accessing care in participating STI clinics in the STI Surveillance Network (</a:t>
            </a:r>
            <a:r>
              <a:rPr dirty="0" err="1"/>
              <a:t>SSuN</a:t>
            </a:r>
            <a:r>
              <a:rPr dirty="0"/>
              <a:t>) who were tested for gonorrhea in 2023, 21.8% of gay, bisexual, and other men who have sex with men (MSM), 8.9% of men who have sex with women only (MSW), and 4.3% of women were positive. The proportion of STI clinic patients who tested positive for gonorrhea varied by sex and sex of sex partners, as well as by age group. MSM were noted to have higher proportions of testing positive in all age groups when compared to women and MSW.</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a:t>
            </a:r>
            <a:r>
              <a:rPr dirty="0" err="1"/>
              <a:t>SSuN</a:t>
            </a:r>
            <a:r>
              <a:rPr dirty="0"/>
              <a:t> methodology. Table A (</a:t>
            </a:r>
            <a:r>
              <a:rPr lang="en-US" dirty="0"/>
              <a:t>https://www.cdc.gov/sti-statistics/data-vis/table-selected-percunknown.html</a:t>
            </a:r>
            <a:r>
              <a:rPr dirty="0"/>
              <a:t>) provides information on unknown, missing, or invalid values of select variables.</a:t>
            </a:r>
          </a:p>
        </p:txBody>
      </p:sp>
      <p:sp>
        <p:nvSpPr>
          <p:cNvPr id="4" name="Slide Number Placeholder 3"/>
          <p:cNvSpPr>
            <a:spLocks noGrp="1"/>
          </p:cNvSpPr>
          <p:nvPr>
            <p:ph type="sldNum" sz="quarter" idx="10"/>
          </p:nvPr>
        </p:nvSpPr>
        <p:spPr/>
        <p:txBody>
          <a:bodyPr/>
          <a:lstStyle/>
          <a:p>
            <a:fld id="{A29AFBC5-7751-4D71-8004-00EA0C069DAB}" type="slidenum">
              <a:rPr lang="en-US"/>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chlamydia was higher among women (610.7 per 100,000) compared to men (368.3 per 100,000).</a:t>
            </a:r>
          </a:p>
          <a:p>
            <a:pPr marL="0" lvl="0" indent="0">
              <a:buNone/>
            </a:pPr>
            <a:endParaRPr dirty="0"/>
          </a:p>
          <a:p>
            <a:pPr marL="0" lvl="0" indent="0">
              <a:buNone/>
            </a:pPr>
            <a:r>
              <a:rPr dirty="0"/>
              <a:t>Among women, those aged 20 to 24 years had the highest rate of reported cases of chlamydia (3,435.1 per 100,000), followed by women aged 15 to 19 years (2,566.1 per 100,000) and women aged 25 to 29 years (1,621.3 per 100,000). Among men, those aged 20 to 24 years also had the highest rate of reported cases of chlamydia (1,557.1 per 100,000), followed by men aged 25 to 29 years (1,057.9 per 100,000) and men aged 15 to 19 years (886.1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by Age Group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women aged 15 to 44 years in 2023, those aged 20 to 24 years had the highest rate of reported cases of chlamydia (3,435.1 cases per 100,000; 2.8% decrease from 2022), followed by those aged 15 to 19 years (2,566.1 cases per 100,000; 3.3% decrease from 2022), those aged 25 to 29 years (1,621.3 cases per 100,000; 3.6% decrease from 2022), those aged 30 to 34 years (783.3 cases per 100,000; 1.1% decrease from 2022), and those aged 35 to 44 years (302.4 cases per 100,000; 1.6% increase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Women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primary and secondary (P&amp;S) syphilis was higher among men (23.6 per 100,000) compared to women (8.1 per 100,000).</a:t>
            </a:r>
          </a:p>
          <a:p>
            <a:pPr marL="0" lvl="0" indent="0">
              <a:buNone/>
            </a:pPr>
            <a:endParaRPr dirty="0"/>
          </a:p>
          <a:p>
            <a:pPr marL="0" lvl="0" indent="0">
              <a:buNone/>
            </a:pPr>
            <a:r>
              <a:rPr dirty="0"/>
              <a:t>Among men, those aged 30 to 34 years had the highest rate of reported cases of P&amp;S syphilis (62.0 per 100,000), followed by men aged 25 to 29 years (58.7 per 100,000) and men aged 35 to 39 years (49.5 per 100,000). Among women, those aged 25 to 29 years had the highest rate of reported cases of P&amp;S syphilis (22.7 per 100,000), followed by women aged 30 to 34 years (21.5 per 100,000) and women aged 20 to 24 years (20.1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Age Group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men aged 15 to 44 years in 2023, those aged 20 to 24 years had the highest rate of reported cases of chlamydia (1,557.1 cases per 100,000; &lt;1.0% change from 2022), followed by those aged 25 to 29 years (1,057.9 cases per 100,000; 2.2% decrease from 2022), those aged 15 to 19 years (886.1 cases per 100,000; 3.2% increase from 2022), those aged 30 to 34 years (711.1 cases per 100,000; &lt;1.0% change from 2022), and those aged 35 to 44 years (349.1 cases per 100,000; 4.0% increase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chlamydia among women aged 15 to 24 years ranged by state from 704 cases per 100,000 women aged 15 to 24 years in Maine to 5,570 cases per 100,000 women aged 15 to 24 years in Louisiana. The rate of reported chlamydia in the District of Columbia was 4,763 per 100,000 women aged 15 to 24 years.</a:t>
            </a:r>
          </a:p>
          <a:p>
            <a:pPr marL="0" lvl="0" indent="0">
              <a:buNone/>
            </a:pPr>
            <a:endParaRPr dirty="0"/>
          </a:p>
          <a:p>
            <a:pPr marL="0" lvl="0" indent="0">
              <a:buNone/>
            </a:pPr>
            <a:r>
              <a:rPr dirty="0"/>
              <a:t>Among US territories, rates of reported chlamydia ranged from 1,135 cases per 100,000 women aged 15 to 24 years in Puerto Rico to 4,731 cases per 100,000 women aged 15 to 24 years in the US Virgin Islands.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Women 15-24 Years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chlamydia among men aged 15 to 24 years ranged by state from 219 cases per 100,000 men aged 15 to 24 years in Maine to 2,309 cases per 100,000 men aged 15 to 24 years in Louisiana. The rate of reported chlamydia in the District of Columbia was 3,556 per 100,000 men aged 15 to 24 years.</a:t>
            </a:r>
          </a:p>
          <a:p>
            <a:pPr marL="0" lvl="0" indent="0">
              <a:buNone/>
            </a:pPr>
            <a:endParaRPr dirty="0"/>
          </a:p>
          <a:p>
            <a:pPr marL="0" lvl="0" indent="0">
              <a:buNone/>
            </a:pPr>
            <a:r>
              <a:rPr dirty="0"/>
              <a:t>Among US territories, rates of reported chlamydia ranged from 295 cases per 100,000 men aged 15 to 24 years in Puerto Rico to 1,286 cases per 100,000 men aged 15 to 24 years in the US Virgin Islands.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Men 15-24 Years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men and women, rate ratios of rates of reported chlamydia by race/Hispanic ethnicity (using non-Hispanic White persons as the referent population) varied by region in 2023. Among men, the greatest rate ratio was in the Northeast where the rate of reported chlamydia among non-Hispanic Black or African American men was 11.1 times the rate among non-Hispanic White men. Among women, the greatest rate ratio was in the Northeast where the rate of reported chlamydia among non-Hispanic Black or African American women was 6.4 times the rate among non-Hispanic White women.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Ratios of Rates Persons 15-24 Years by Sex Race Hispanic Ethnicity and Region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patients accessing care in participating STI clinics in the STI Surveillance Network (</a:t>
            </a:r>
            <a:r>
              <a:rPr dirty="0" err="1"/>
              <a:t>SSuN</a:t>
            </a:r>
            <a:r>
              <a:rPr dirty="0"/>
              <a:t>) who were tested for chlamydia in 2023 and had known sexual orientation or sex of sex partners, 14.1% of gay, bisexual and other men who have sex with men (MSM), 11.9% of men who have sex with women only (MSW), and 9.9% of women were found to be positive. The proportion testing positive for chlamydia varied by sex and sex of sex partners, as well as by age group. The highest proportion of patients testing positive were MSW aged 19 years and younger (37.9%).</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a:t>
            </a:r>
            <a:r>
              <a:rPr dirty="0" err="1"/>
              <a:t>SSuN</a:t>
            </a:r>
            <a:r>
              <a:rPr dirty="0"/>
              <a:t> methodology. Table A (</a:t>
            </a:r>
            <a:r>
              <a:rPr lang="en-US" dirty="0"/>
              <a:t>https://www.cdc.gov/sti-statistics/data-vis/table-selected-percunknown.html</a:t>
            </a:r>
            <a:r>
              <a:rPr dirty="0"/>
              <a:t>) provides information on unknown, missing, or invalid values of select variables.</a:t>
            </a:r>
          </a:p>
        </p:txBody>
      </p:sp>
      <p:sp>
        <p:nvSpPr>
          <p:cNvPr id="4" name="Slide Number Placeholder 3"/>
          <p:cNvSpPr>
            <a:spLocks noGrp="1"/>
          </p:cNvSpPr>
          <p:nvPr>
            <p:ph type="sldNum" sz="quarter" idx="10"/>
          </p:nvPr>
        </p:nvSpPr>
        <p:spPr/>
        <p:txBody>
          <a:bodyPr/>
          <a:lstStyle/>
          <a:p>
            <a:fld id="{A29AFBC5-7751-4D71-8004-00EA0C069DAB}" type="slidenum">
              <a:rPr lang="en-US"/>
              <a:t>24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women aged 15 to 44 years in 2023, those aged 25 to 29 years had the highest rate of reported cases of primary and secondary syphilis (22.7 cases per 100,000; 5.8% decrease from 2022), followed by those aged 30 to 34 years (21.5 cases per 100,000; 10.8% decrease from 2022), those aged 20 to 24 years (20.1 cases per 100,000; 7.4% decrease from 2022), those aged 35 to 44 years (16.5 cases per 100,000; 7.8% decrease from 2022), and those aged 15 to 19 years (8.3 cases per 100,000; 2.4% decrease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Women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men aged 15 to 44 years in 2023, those aged 30 to 34 years had the highest rate of reported cases of primary and secondary syphilis (62.0 cases per 100,000; 12.1% decrease from 2022), followed by those aged 25 to 29 years (58.7 cases per 100,000; 13.4% decrease from 2022), those aged 20 to 24 years (44.5 cases per 100,000; 11.2% decrease from 2022), those aged 35 to 44 years (43.7 cases per 100,000; 10.3% decrease from 2022), and those aged 15 to 19 years (10.9 cases per 100,000; 12.1% decrease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2014, two states (3.8% of areas with available data) had a rate of reported primary and secondary syphilis greater than or equal to 8 cases per 100,000 women aged 15 to 44 years. This increased to 41 states, the District of Columbia (DC), and one US territory (76.8% of areas with available data) in 2023. During 2022 to 2023, rates of reported primary and secondary syphilis among women aged 15 to 44 years increased in 16 states, DC, and one territory.</a:t>
            </a:r>
          </a:p>
          <a:p>
            <a:pPr marL="0" lvl="0" indent="0">
              <a:buNone/>
            </a:pPr>
            <a:endParaRPr dirty="0"/>
          </a:p>
          <a:p>
            <a:pPr marL="0" lvl="0" indent="0">
              <a:buNone/>
            </a:pPr>
            <a:r>
              <a:rPr dirty="0"/>
              <a:t>American Samoa and the Commonwealth of the Northern Mariana Islands began providing data on P&amp;S syphilis cases to CDC in 2018; data are not available for those areas prior to that year. In addition, data on reported P&amp;S syphilis cases in 2018 are not available for the US Virgin Islands. Furthermore, population estimates by age and sex were not available for all territories for all years.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Women 15-44 Years by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2014, two states (3.8% of areas with available data) had a rate of reported primary and secondary syphilis greater than or equal to 8 cases per 100,000 women aged 15 to 44 years. This increased to 41 states, the District of Columbia, and one US territory (76.8% of areas with available data) in 2023.</a:t>
            </a:r>
          </a:p>
          <a:p>
            <a:pPr marL="0" lvl="0" indent="0">
              <a:buNone/>
            </a:pPr>
            <a:endParaRPr dirty="0"/>
          </a:p>
          <a:p>
            <a:pPr marL="0" lvl="0" indent="0">
              <a:buNone/>
            </a:pPr>
            <a:r>
              <a:rPr dirty="0"/>
              <a:t>American Samoa and the Commonwealth of the Northern Mariana Islands began providing data on P&amp;S syphilis cases to CDC in 2018; data are not available for those areas prior to that year. Additionally, population estimates by age and sex were not available for all territories for both years.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Women 15-44 Years by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2014, one state (2.0% of areas with available data) had a rate of reported syphilis (all stages) greater than or equal to 28 cases per 100,000 women aged 15 to 44 years. This increased to 44 states, the District of Columbia, and one US territory (88.5% of areas with available data) in 2023.</a:t>
            </a:r>
          </a:p>
          <a:p>
            <a:pPr marL="0" lvl="0" indent="0">
              <a:buNone/>
            </a:pPr>
            <a:endParaRPr dirty="0"/>
          </a:p>
          <a:p>
            <a:pPr marL="0" lvl="0" indent="0">
              <a:buNone/>
            </a:pPr>
            <a:r>
              <a:rPr dirty="0"/>
              <a:t>Data on reported cases of syphilis other than primary and secondary syphilis are not available by age and sex for American Samoa, the Commonwealth of the Northern Mariana Islands, Guam, and the US Virgin Islands. Additionally, population estimates by age and sex were not available for all territories for both years.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Rates Women 15-44 Years by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2014, one state (2.0% of areas with available data) had a rate of reported syphilis (all stages) greater than or equal to 28 cases per 100,000 women aged 15 to 44 years. This increased to 44 states, the District of Columbia (DC), and one US territory (88.5% of areas with available data) in 2023. During 2022 to 2023, rates of reported syphilis (all stages) among women aged 15 to 44 years increased in 39 states, DC, and one territory.</a:t>
            </a:r>
          </a:p>
          <a:p>
            <a:pPr marL="0" lvl="0" indent="0">
              <a:buNone/>
            </a:pPr>
            <a:endParaRPr dirty="0"/>
          </a:p>
          <a:p>
            <a:pPr marL="0" lvl="0" indent="0">
              <a:buNone/>
            </a:pPr>
            <a:r>
              <a:rPr dirty="0"/>
              <a:t>Data on reported cases of syphilis other than primary and secondary syphilis are not available by age and sex for American Samoa, the Commonwealth of the Northern Mariana Islands, Guam, and the US Virgin Islands. Additionally, population estimates by age and sex were not available for all territories for all years.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Rates Women 15-44 Years by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2019, 1,568 (49.9%) of US counties and county equivalents with available data reported at least one case of syphilis (all stages) among women of reproductive age (15–44 years), increasing to 2,227 (70.8%) of counties and county equivalents with available data in 2023.</a:t>
            </a:r>
          </a:p>
          <a:p>
            <a:pPr marL="0" lvl="0" indent="0">
              <a:buNone/>
            </a:pPr>
            <a:endParaRPr dirty="0"/>
          </a:p>
          <a:p>
            <a:pPr marL="0" lvl="0" indent="0">
              <a:buNone/>
            </a:pPr>
            <a:r>
              <a:rPr dirty="0"/>
              <a:t>During 2022 to 2023, the number of counties and county equivalents increased from 2,132 (68.0% of counties and county equivalents with available data) in 2022 to 2,227 (70.8% of counties and county equivalents with available data) in 2023.</a:t>
            </a:r>
          </a:p>
          <a:p>
            <a:pPr marL="0" lvl="0" indent="0">
              <a:buNone/>
            </a:pPr>
            <a:endParaRPr dirty="0"/>
          </a:p>
          <a:p>
            <a:pPr marL="0" lvl="0" indent="0">
              <a:buNone/>
            </a:pPr>
            <a:r>
              <a:rPr dirty="0"/>
              <a:t>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In 2022, Connecticut adopted nine planning regions as county-equivalent geographic units; as STI case notification data were not available in the new county-equivalent units for 2022, data for Connecticut have been suppressed for this figure.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Note that boundaries for counties and county-equivalent areas change over time and may differ between years depicted in this figure.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Cases Women 15-44 Years by County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168EE17-0EF6-3787-3216-D751F7CC5980}"/>
              </a:ext>
              <a:ext uri="{C183D7F6-B498-43B3-948B-1728B52AA6E4}">
                <adec:decorative xmlns:adec="http://schemas.microsoft.com/office/drawing/2017/decorative" val="1"/>
              </a:ext>
            </a:extLst>
          </p:cNvPr>
          <p:cNvGrpSpPr/>
          <p:nvPr userDrawn="1"/>
        </p:nvGrpSpPr>
        <p:grpSpPr>
          <a:xfrm>
            <a:off x="0" y="0"/>
            <a:ext cx="9144000" cy="869146"/>
            <a:chOff x="0" y="1079970"/>
            <a:chExt cx="7112000" cy="224439"/>
          </a:xfrm>
        </p:grpSpPr>
        <p:sp>
          <p:nvSpPr>
            <p:cNvPr id="11" name="Rectangle 10">
              <a:extLst>
                <a:ext uri="{FF2B5EF4-FFF2-40B4-BE49-F238E27FC236}">
                  <a16:creationId xmlns:a16="http://schemas.microsoft.com/office/drawing/2014/main" id="{2D6F8400-EDF6-A32B-5198-2E2DD9A9B0CA}"/>
                </a:ext>
              </a:extLst>
            </p:cNvPr>
            <p:cNvSpPr/>
            <p:nvPr userDrawn="1"/>
          </p:nvSpPr>
          <p:spPr>
            <a:xfrm>
              <a:off x="0" y="1079970"/>
              <a:ext cx="7112000" cy="224308"/>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grpSp>
          <p:nvGrpSpPr>
            <p:cNvPr id="12" name="Group 11">
              <a:extLst>
                <a:ext uri="{FF2B5EF4-FFF2-40B4-BE49-F238E27FC236}">
                  <a16:creationId xmlns:a16="http://schemas.microsoft.com/office/drawing/2014/main" id="{8EFCA87F-37B2-5CB6-49C1-E48EE03C80A4}"/>
                </a:ext>
              </a:extLst>
            </p:cNvPr>
            <p:cNvGrpSpPr/>
            <p:nvPr userDrawn="1"/>
          </p:nvGrpSpPr>
          <p:grpSpPr>
            <a:xfrm>
              <a:off x="430" y="1080101"/>
              <a:ext cx="5345267" cy="224308"/>
              <a:chOff x="1771" y="389"/>
              <a:chExt cx="18815689" cy="664930"/>
            </a:xfrm>
          </p:grpSpPr>
          <p:sp>
            <p:nvSpPr>
              <p:cNvPr id="13" name="Parallelogram 9">
                <a:extLst>
                  <a:ext uri="{FF2B5EF4-FFF2-40B4-BE49-F238E27FC236}">
                    <a16:creationId xmlns:a16="http://schemas.microsoft.com/office/drawing/2014/main" id="{3147F469-BD00-2617-EA07-75CAB5352E99}"/>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4" name="Parallelogram 13">
                <a:extLst>
                  <a:ext uri="{FF2B5EF4-FFF2-40B4-BE49-F238E27FC236}">
                    <a16:creationId xmlns:a16="http://schemas.microsoft.com/office/drawing/2014/main" id="{D91C7B06-09AC-50F2-871B-3CA046B57A9D}"/>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5" name="Parallelogram 14">
                <a:extLst>
                  <a:ext uri="{FF2B5EF4-FFF2-40B4-BE49-F238E27FC236}">
                    <a16:creationId xmlns:a16="http://schemas.microsoft.com/office/drawing/2014/main" id="{C4066D11-AB93-59F4-261E-45DB20DECD73}"/>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6" name="Parallelogram 15">
                <a:extLst>
                  <a:ext uri="{FF2B5EF4-FFF2-40B4-BE49-F238E27FC236}">
                    <a16:creationId xmlns:a16="http://schemas.microsoft.com/office/drawing/2014/main" id="{99BCBC7C-45DA-DF7A-24B7-D8A1B38E7B62}"/>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7" name="Parallelogram 16">
                <a:extLst>
                  <a:ext uri="{FF2B5EF4-FFF2-40B4-BE49-F238E27FC236}">
                    <a16:creationId xmlns:a16="http://schemas.microsoft.com/office/drawing/2014/main" id="{5A487D1F-841B-3C37-8C87-71BE6A06D0AE}"/>
                  </a:ext>
                </a:extLst>
              </p:cNvPr>
              <p:cNvSpPr/>
              <p:nvPr userDrawn="1"/>
            </p:nvSpPr>
            <p:spPr>
              <a:xfrm>
                <a:off x="15172395" y="389"/>
                <a:ext cx="3645065" cy="664930"/>
              </a:xfrm>
              <a:prstGeom prst="parallelogram">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grpSp>
      </p:grpSp>
      <p:sp>
        <p:nvSpPr>
          <p:cNvPr id="2" name="Title 1"/>
          <p:cNvSpPr>
            <a:spLocks noGrp="1"/>
          </p:cNvSpPr>
          <p:nvPr>
            <p:ph type="ctrTitle"/>
          </p:nvPr>
        </p:nvSpPr>
        <p:spPr>
          <a:xfrm>
            <a:off x="457200" y="1042416"/>
            <a:ext cx="8412480" cy="886968"/>
          </a:xfrm>
        </p:spPr>
        <p:txBody>
          <a:bodyPr anchor="ctr">
            <a:normAutofit/>
          </a:bodyPr>
          <a:lstStyle>
            <a:lvl1pPr algn="l">
              <a:defRPr sz="2800" b="1">
                <a:solidFill>
                  <a:srgbClr val="0057B7"/>
                </a:solidFill>
                <a:latin typeface="+mn-lt"/>
              </a:defRPr>
            </a:lvl1pPr>
          </a:lstStyle>
          <a:p>
            <a:r>
              <a:rPr lang="en-US" dirty="0"/>
              <a:t>Click to edit Master title style</a:t>
            </a:r>
          </a:p>
        </p:txBody>
      </p:sp>
      <p:sp>
        <p:nvSpPr>
          <p:cNvPr id="3" name="Subtitle 2"/>
          <p:cNvSpPr>
            <a:spLocks noGrp="1"/>
          </p:cNvSpPr>
          <p:nvPr>
            <p:ph type="subTitle" idx="1"/>
          </p:nvPr>
        </p:nvSpPr>
        <p:spPr>
          <a:xfrm>
            <a:off x="457200" y="2148840"/>
            <a:ext cx="6400800" cy="347472"/>
          </a:xfrm>
        </p:spPr>
        <p:txBody>
          <a:bodyPr>
            <a:normAutofit/>
          </a:bodyPr>
          <a:lstStyle>
            <a:lvl1pPr marL="0" indent="0" algn="l">
              <a:buNone/>
              <a:defRPr sz="2000" b="1">
                <a:solidFill>
                  <a:srgbClr val="0057B7"/>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a:xfrm>
            <a:off x="457200" y="4767263"/>
            <a:ext cx="2057400" cy="273844"/>
          </a:xfrm>
        </p:spPr>
        <p:txBody>
          <a:bodyPr/>
          <a:lstStyle>
            <a:lvl1pPr>
              <a:defRPr>
                <a:solidFill>
                  <a:srgbClr val="000000"/>
                </a:solidFill>
              </a:defRPr>
            </a:lvl1pPr>
          </a:lstStyle>
          <a:p>
            <a:fld id="{48BDFDD9-E08D-4C81-B20C-0A09A4E04F81}" type="datetimeFigureOut">
              <a:rPr lang="en-US" smtClean="0"/>
              <a:pPr/>
              <a:t>2/3/25</a:t>
            </a:fld>
            <a:endParaRPr lang="en-US" dirty="0"/>
          </a:p>
        </p:txBody>
      </p:sp>
      <p:sp>
        <p:nvSpPr>
          <p:cNvPr id="5" name="Footer Placeholder 4"/>
          <p:cNvSpPr>
            <a:spLocks noGrp="1"/>
          </p:cNvSpPr>
          <p:nvPr>
            <p:ph type="ftr" sz="quarter" idx="11"/>
          </p:nvPr>
        </p:nvSpPr>
        <p:spPr>
          <a:xfrm>
            <a:off x="3028950" y="4767263"/>
            <a:ext cx="3086100" cy="273844"/>
          </a:xfrm>
        </p:spPr>
        <p:txBody>
          <a:bodyPr/>
          <a:lstStyle>
            <a:lvl1pPr>
              <a:defRPr>
                <a:solidFill>
                  <a:srgbClr val="000000"/>
                </a:solidFill>
              </a:defRPr>
            </a:lvl1pPr>
          </a:lstStyle>
          <a:p>
            <a:endParaRPr lang="en-US" dirty="0"/>
          </a:p>
        </p:txBody>
      </p:sp>
      <p:sp>
        <p:nvSpPr>
          <p:cNvPr id="6" name="Slide Number Placeholder 5"/>
          <p:cNvSpPr>
            <a:spLocks noGrp="1"/>
          </p:cNvSpPr>
          <p:nvPr>
            <p:ph type="sldNum" sz="quarter" idx="12"/>
          </p:nvPr>
        </p:nvSpPr>
        <p:spPr>
          <a:xfrm>
            <a:off x="6812280" y="4767263"/>
            <a:ext cx="2057400" cy="273844"/>
          </a:xfrm>
        </p:spPr>
        <p:txBody>
          <a:bodyPr/>
          <a:lstStyle>
            <a:lvl1pPr>
              <a:defRPr>
                <a:solidFill>
                  <a:srgbClr val="000000"/>
                </a:solidFill>
              </a:defRPr>
            </a:lvl1pPr>
          </a:lstStyle>
          <a:p>
            <a:fld id="{35A20E59-B269-4201-9312-514125AC37CC}" type="slidenum">
              <a:rPr lang="en-US" smtClean="0"/>
              <a:pPr/>
              <a:t>‹#›</a:t>
            </a:fld>
            <a:endParaRPr lang="en-US" dirty="0"/>
          </a:p>
        </p:txBody>
      </p:sp>
      <p:sp>
        <p:nvSpPr>
          <p:cNvPr id="8" name="TextBox 7">
            <a:extLst>
              <a:ext uri="{FF2B5EF4-FFF2-40B4-BE49-F238E27FC236}">
                <a16:creationId xmlns:a16="http://schemas.microsoft.com/office/drawing/2014/main" id="{ECF1532D-311C-41AE-B050-31584709DCAD}"/>
              </a:ext>
            </a:extLst>
          </p:cNvPr>
          <p:cNvSpPr txBox="1"/>
          <p:nvPr userDrawn="1"/>
        </p:nvSpPr>
        <p:spPr>
          <a:xfrm>
            <a:off x="457200" y="90152"/>
            <a:ext cx="6903076" cy="707886"/>
          </a:xfrm>
          <a:prstGeom prst="rect">
            <a:avLst/>
          </a:prstGeom>
          <a:noFill/>
        </p:spPr>
        <p:txBody>
          <a:bodyPr wrap="square" rtlCol="0">
            <a:spAutoFit/>
          </a:bodyPr>
          <a:lstStyle/>
          <a:p>
            <a:r>
              <a:rPr lang="en-US" sz="2000" b="1" dirty="0">
                <a:solidFill>
                  <a:schemeClr val="bg1"/>
                </a:solidFill>
                <a:latin typeface="Calibri" panose="020F0502020204030204" pitchFamily="34" charset="0"/>
              </a:rPr>
              <a:t>National Center for HIV, Viral Hepatitis, STD, and TB Prevention</a:t>
            </a:r>
          </a:p>
          <a:p>
            <a:r>
              <a:rPr lang="en-US" sz="2000" b="1" dirty="0">
                <a:solidFill>
                  <a:schemeClr val="bg1"/>
                </a:solidFill>
                <a:latin typeface="Calibri" panose="020F0502020204030204" pitchFamily="34" charset="0"/>
              </a:rPr>
              <a:t>Division of STD Prevention</a:t>
            </a:r>
          </a:p>
        </p:txBody>
      </p:sp>
      <p:sp>
        <p:nvSpPr>
          <p:cNvPr id="10" name="Text Placeholder 9">
            <a:extLst>
              <a:ext uri="{FF2B5EF4-FFF2-40B4-BE49-F238E27FC236}">
                <a16:creationId xmlns:a16="http://schemas.microsoft.com/office/drawing/2014/main" id="{873CBB10-9A39-42CA-895A-CF75259E1B62}"/>
              </a:ext>
            </a:extLst>
          </p:cNvPr>
          <p:cNvSpPr>
            <a:spLocks noGrp="1"/>
          </p:cNvSpPr>
          <p:nvPr>
            <p:ph type="body" sz="quarter" idx="13"/>
          </p:nvPr>
        </p:nvSpPr>
        <p:spPr>
          <a:xfrm>
            <a:off x="457200" y="2962656"/>
            <a:ext cx="6400800" cy="969264"/>
          </a:xfrm>
        </p:spPr>
        <p:txBody>
          <a:bodyPr/>
          <a:lstStyle>
            <a:lvl1pPr marL="0" indent="0">
              <a:buNone/>
              <a:defRPr sz="1800">
                <a:solidFill>
                  <a:srgbClr val="1D1D1D"/>
                </a:solidFill>
              </a:defRPr>
            </a:lvl1pPr>
            <a:lvl2pPr>
              <a:defRPr sz="1600">
                <a:solidFill>
                  <a:srgbClr val="1D1D1D"/>
                </a:solidFill>
              </a:defRPr>
            </a:lvl2pPr>
            <a:lvl3pPr>
              <a:defRPr>
                <a:solidFill>
                  <a:srgbClr val="1D1D1D"/>
                </a:solidFill>
              </a:defRPr>
            </a:lvl3pPr>
            <a:lvl4pPr>
              <a:defRPr>
                <a:solidFill>
                  <a:srgbClr val="1D1D1D"/>
                </a:solidFill>
              </a:defRPr>
            </a:lvl4pPr>
            <a:lvl5pPr>
              <a:defRPr>
                <a:solidFill>
                  <a:srgbClr val="1D1D1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2" name="Picture 21" descr="Logo&#10;&#10;Description automatically generated">
            <a:extLst>
              <a:ext uri="{FF2B5EF4-FFF2-40B4-BE49-F238E27FC236}">
                <a16:creationId xmlns:a16="http://schemas.microsoft.com/office/drawing/2014/main" id="{44FD99ED-6875-223E-CB39-4636462A95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40700" y="164579"/>
            <a:ext cx="855665" cy="542104"/>
          </a:xfrm>
          <a:prstGeom prst="rect">
            <a:avLst/>
          </a:prstGeom>
        </p:spPr>
      </p:pic>
    </p:spTree>
    <p:extLst>
      <p:ext uri="{BB962C8B-B14F-4D97-AF65-F5344CB8AC3E}">
        <p14:creationId xmlns:p14="http://schemas.microsoft.com/office/powerpoint/2010/main" val="1795836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BDFDD9-E08D-4C81-B20C-0A09A4E04F81}" type="datetimeFigureOut">
              <a:rPr lang="en-US" smtClean="0"/>
              <a:t>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583776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BDFDD9-E08D-4C81-B20C-0A09A4E04F81}" type="datetimeFigureOut">
              <a:rPr lang="en-US" smtClean="0"/>
              <a:t>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262953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10312"/>
            <a:ext cx="8229600" cy="859536"/>
          </a:xfrm>
        </p:spPr>
        <p:txBody>
          <a:bodyPr anchor="ctr"/>
          <a:lstStyle>
            <a:lvl1pPr>
              <a:defRPr sz="2800" b="1">
                <a:solidFill>
                  <a:srgbClr val="0057B7"/>
                </a:solidFill>
                <a:latin typeface="+mn-lt"/>
              </a:defRPr>
            </a:lvl1pPr>
          </a:lstStyle>
          <a:p>
            <a:r>
              <a:rPr lang="en-US" dirty="0"/>
              <a:t>Click to edit Master title style</a:t>
            </a:r>
          </a:p>
        </p:txBody>
      </p:sp>
      <p:sp>
        <p:nvSpPr>
          <p:cNvPr id="3" name="Content Placeholder 2"/>
          <p:cNvSpPr>
            <a:spLocks noGrp="1"/>
          </p:cNvSpPr>
          <p:nvPr>
            <p:ph idx="1"/>
          </p:nvPr>
        </p:nvSpPr>
        <p:spPr>
          <a:xfrm>
            <a:off x="457200" y="1161288"/>
            <a:ext cx="8229600" cy="3346704"/>
          </a:xfrm>
        </p:spPr>
        <p:txBody>
          <a:bodyPr/>
          <a:lstStyle>
            <a:lvl1pPr marL="0" indent="0">
              <a:buFont typeface="Wingdings" panose="05000000000000000000" pitchFamily="2" charset="2"/>
              <a:buNone/>
              <a:defRPr sz="2000" b="1">
                <a:solidFill>
                  <a:srgbClr val="000000"/>
                </a:solidFill>
              </a:defRPr>
            </a:lvl1pPr>
            <a:lvl2pPr marL="514350" indent="-171450">
              <a:buClr>
                <a:srgbClr val="00788A"/>
              </a:buClr>
              <a:buFont typeface="Calibri" panose="020F0502020204030204" pitchFamily="34" charset="0"/>
              <a:buChar char="‒"/>
              <a:defRPr sz="1800">
                <a:solidFill>
                  <a:srgbClr val="000000"/>
                </a:solidFill>
              </a:defRPr>
            </a:lvl2pPr>
            <a:lvl3pPr>
              <a:buClr>
                <a:srgbClr val="C00000"/>
              </a:buClr>
              <a:defRPr sz="1800">
                <a:solidFill>
                  <a:srgbClr val="000000"/>
                </a:solidFill>
              </a:defRPr>
            </a:lvl3pPr>
            <a:lvl4pPr>
              <a:defRPr sz="1600">
                <a:solidFill>
                  <a:srgbClr val="000000"/>
                </a:solidFill>
              </a:defRPr>
            </a:lvl4pPr>
            <a:lvl5pPr>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D321A625-A636-DDC9-0567-6646CB0C0FF3}"/>
              </a:ext>
              <a:ext uri="{C183D7F6-B498-43B3-948B-1728B52AA6E4}">
                <adec:decorative xmlns:adec="http://schemas.microsoft.com/office/drawing/2017/decorative" val="1"/>
              </a:ext>
            </a:extLst>
          </p:cNvPr>
          <p:cNvGrpSpPr/>
          <p:nvPr userDrawn="1"/>
        </p:nvGrpSpPr>
        <p:grpSpPr>
          <a:xfrm>
            <a:off x="0" y="5043948"/>
            <a:ext cx="9144001" cy="106925"/>
            <a:chOff x="7355954" y="15880786"/>
            <a:chExt cx="21904846" cy="578414"/>
          </a:xfrm>
        </p:grpSpPr>
        <p:sp>
          <p:nvSpPr>
            <p:cNvPr id="10" name="Rectangle 20">
              <a:extLst>
                <a:ext uri="{FF2B5EF4-FFF2-40B4-BE49-F238E27FC236}">
                  <a16:creationId xmlns:a16="http://schemas.microsoft.com/office/drawing/2014/main" id="{FB127541-A521-B9AE-9F5B-015A0A87E10E}"/>
                </a:ext>
              </a:extLst>
            </p:cNvPr>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1" name="Rectangle 20">
              <a:extLst>
                <a:ext uri="{FF2B5EF4-FFF2-40B4-BE49-F238E27FC236}">
                  <a16:creationId xmlns:a16="http://schemas.microsoft.com/office/drawing/2014/main" id="{B51B5FA3-4F51-AADF-FF5B-2F688D2174CA}"/>
                </a:ext>
              </a:extLst>
            </p:cNvPr>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2" name="Rectangle 20">
              <a:extLst>
                <a:ext uri="{FF2B5EF4-FFF2-40B4-BE49-F238E27FC236}">
                  <a16:creationId xmlns:a16="http://schemas.microsoft.com/office/drawing/2014/main" id="{CA3034FA-9E92-719F-97B6-0761B5D261BD}"/>
                </a:ext>
              </a:extLst>
            </p:cNvPr>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3" name="Rectangle 20">
              <a:extLst>
                <a:ext uri="{FF2B5EF4-FFF2-40B4-BE49-F238E27FC236}">
                  <a16:creationId xmlns:a16="http://schemas.microsoft.com/office/drawing/2014/main" id="{68C29B96-54DC-B923-C49B-627BDD621CE8}"/>
                </a:ext>
              </a:extLst>
            </p:cNvPr>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2500"/>
            </a:p>
          </p:txBody>
        </p:sp>
      </p:grpSp>
      <p:sp>
        <p:nvSpPr>
          <p:cNvPr id="14" name="Date Placeholder 3">
            <a:extLst>
              <a:ext uri="{FF2B5EF4-FFF2-40B4-BE49-F238E27FC236}">
                <a16:creationId xmlns:a16="http://schemas.microsoft.com/office/drawing/2014/main" id="{C96CC718-032D-519A-1A8C-0A97246C67DF}"/>
              </a:ext>
            </a:extLst>
          </p:cNvPr>
          <p:cNvSpPr>
            <a:spLocks noGrp="1"/>
          </p:cNvSpPr>
          <p:nvPr>
            <p:ph type="dt" sz="half" idx="10"/>
          </p:nvPr>
        </p:nvSpPr>
        <p:spPr>
          <a:xfrm>
            <a:off x="457200" y="4767263"/>
            <a:ext cx="2057400" cy="273844"/>
          </a:xfrm>
        </p:spPr>
        <p:txBody>
          <a:bodyPr/>
          <a:lstStyle>
            <a:lvl1pPr>
              <a:defRPr>
                <a:solidFill>
                  <a:srgbClr val="000000"/>
                </a:solidFill>
              </a:defRPr>
            </a:lvl1pPr>
          </a:lstStyle>
          <a:p>
            <a:fld id="{48BDFDD9-E08D-4C81-B20C-0A09A4E04F81}" type="datetimeFigureOut">
              <a:rPr lang="en-US" smtClean="0"/>
              <a:pPr/>
              <a:t>2/3/25</a:t>
            </a:fld>
            <a:endParaRPr lang="en-US" dirty="0"/>
          </a:p>
        </p:txBody>
      </p:sp>
      <p:sp>
        <p:nvSpPr>
          <p:cNvPr id="15" name="Footer Placeholder 4">
            <a:extLst>
              <a:ext uri="{FF2B5EF4-FFF2-40B4-BE49-F238E27FC236}">
                <a16:creationId xmlns:a16="http://schemas.microsoft.com/office/drawing/2014/main" id="{106B9671-5C87-3155-3782-E24FF5F236E0}"/>
              </a:ext>
            </a:extLst>
          </p:cNvPr>
          <p:cNvSpPr>
            <a:spLocks noGrp="1"/>
          </p:cNvSpPr>
          <p:nvPr>
            <p:ph type="ftr" sz="quarter" idx="11"/>
          </p:nvPr>
        </p:nvSpPr>
        <p:spPr>
          <a:xfrm>
            <a:off x="3028950" y="4767263"/>
            <a:ext cx="3086100" cy="273844"/>
          </a:xfrm>
        </p:spPr>
        <p:txBody>
          <a:bodyPr/>
          <a:lstStyle>
            <a:lvl1pPr>
              <a:defRPr>
                <a:solidFill>
                  <a:srgbClr val="000000"/>
                </a:solidFill>
              </a:defRPr>
            </a:lvl1pPr>
          </a:lstStyle>
          <a:p>
            <a:endParaRPr lang="en-US" dirty="0"/>
          </a:p>
        </p:txBody>
      </p:sp>
      <p:sp>
        <p:nvSpPr>
          <p:cNvPr id="16" name="Slide Number Placeholder 5">
            <a:extLst>
              <a:ext uri="{FF2B5EF4-FFF2-40B4-BE49-F238E27FC236}">
                <a16:creationId xmlns:a16="http://schemas.microsoft.com/office/drawing/2014/main" id="{658C9D51-7DEA-197E-6E2F-F94B3728889A}"/>
              </a:ext>
            </a:extLst>
          </p:cNvPr>
          <p:cNvSpPr>
            <a:spLocks noGrp="1"/>
          </p:cNvSpPr>
          <p:nvPr>
            <p:ph type="sldNum" sz="quarter" idx="12"/>
          </p:nvPr>
        </p:nvSpPr>
        <p:spPr>
          <a:xfrm>
            <a:off x="6812280" y="4767263"/>
            <a:ext cx="2057400" cy="273844"/>
          </a:xfrm>
        </p:spPr>
        <p:txBody>
          <a:bodyPr/>
          <a:lstStyle>
            <a:lvl1pPr>
              <a:defRPr>
                <a:solidFill>
                  <a:srgbClr val="000000"/>
                </a:solidFill>
              </a:defRPr>
            </a:lvl1pPr>
          </a:lstStyle>
          <a:p>
            <a:fld id="{35A20E59-B269-4201-9312-514125AC37CC}" type="slidenum">
              <a:rPr lang="en-US" smtClean="0"/>
              <a:pPr/>
              <a:t>‹#›</a:t>
            </a:fld>
            <a:endParaRPr lang="en-US" dirty="0"/>
          </a:p>
        </p:txBody>
      </p:sp>
    </p:spTree>
    <p:extLst>
      <p:ext uri="{BB962C8B-B14F-4D97-AF65-F5344CB8AC3E}">
        <p14:creationId xmlns:p14="http://schemas.microsoft.com/office/powerpoint/2010/main" val="122834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057B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346704"/>
            <a:ext cx="8293608" cy="868680"/>
          </a:xfrm>
        </p:spPr>
        <p:txBody>
          <a:bodyPr anchor="b">
            <a:normAutofit/>
          </a:bodyPr>
          <a:lstStyle>
            <a:lvl1pPr>
              <a:defRPr sz="3600" b="1">
                <a:solidFill>
                  <a:schemeClr val="bg2"/>
                </a:solidFill>
                <a:latin typeface="+mn-lt"/>
              </a:defRPr>
            </a:lvl1pPr>
          </a:lstStyle>
          <a:p>
            <a:r>
              <a:rPr lang="en-US" dirty="0"/>
              <a:t>Click to edit Master title style</a:t>
            </a:r>
          </a:p>
        </p:txBody>
      </p:sp>
      <p:sp>
        <p:nvSpPr>
          <p:cNvPr id="3" name="Text Placeholder 2"/>
          <p:cNvSpPr>
            <a:spLocks noGrp="1"/>
          </p:cNvSpPr>
          <p:nvPr>
            <p:ph type="body" idx="1"/>
          </p:nvPr>
        </p:nvSpPr>
        <p:spPr>
          <a:xfrm>
            <a:off x="457200" y="4276439"/>
            <a:ext cx="7772400" cy="429768"/>
          </a:xfrm>
        </p:spPr>
        <p:txBody>
          <a:bodyPr/>
          <a:lstStyle>
            <a:lvl1pPr marL="0" indent="0">
              <a:buNone/>
              <a:defRPr sz="2000">
                <a:solidFill>
                  <a:schemeClr val="bg2"/>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4767263"/>
            <a:ext cx="2057400" cy="273844"/>
          </a:xfrm>
        </p:spPr>
        <p:txBody>
          <a:bodyPr/>
          <a:lstStyle>
            <a:lvl1pPr>
              <a:defRPr>
                <a:solidFill>
                  <a:schemeClr val="bg2"/>
                </a:solidFill>
              </a:defRPr>
            </a:lvl1pPr>
          </a:lstStyle>
          <a:p>
            <a:fld id="{48BDFDD9-E08D-4C81-B20C-0A09A4E04F81}" type="datetimeFigureOut">
              <a:rPr lang="en-US" smtClean="0"/>
              <a:pPr/>
              <a:t>2/3/25</a:t>
            </a:fld>
            <a:endParaRPr lang="en-US" dirty="0"/>
          </a:p>
        </p:txBody>
      </p:sp>
      <p:sp>
        <p:nvSpPr>
          <p:cNvPr id="5" name="Footer Placeholder 4"/>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a:xfrm>
            <a:off x="6693408" y="4767263"/>
            <a:ext cx="2057400" cy="273844"/>
          </a:xfrm>
        </p:spPr>
        <p:txBody>
          <a:bodyPr/>
          <a:lstStyle>
            <a:lvl1pPr>
              <a:defRPr>
                <a:solidFill>
                  <a:schemeClr val="bg2"/>
                </a:solidFill>
              </a:defRPr>
            </a:lvl1pPr>
          </a:lstStyle>
          <a:p>
            <a:fld id="{35A20E59-B269-4201-9312-514125AC37CC}" type="slidenum">
              <a:rPr lang="en-US" smtClean="0"/>
              <a:pPr/>
              <a:t>‹#›</a:t>
            </a:fld>
            <a:endParaRPr lang="en-US"/>
          </a:p>
        </p:txBody>
      </p:sp>
    </p:spTree>
    <p:extLst>
      <p:ext uri="{BB962C8B-B14F-4D97-AF65-F5344CB8AC3E}">
        <p14:creationId xmlns:p14="http://schemas.microsoft.com/office/powerpoint/2010/main" val="710456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chor="ctr">
            <a:normAutofit/>
          </a:bodyPr>
          <a:lstStyle>
            <a:lvl1pPr>
              <a:defRPr sz="2400" b="1">
                <a:solidFill>
                  <a:srgbClr val="0057B7"/>
                </a:solidFill>
                <a:latin typeface="+mn-lt"/>
              </a:defRPr>
            </a:lvl1pPr>
          </a:lstStyle>
          <a:p>
            <a:r>
              <a:rPr lang="en-US" dirty="0"/>
              <a:t>Click to edit Master title style</a:t>
            </a:r>
          </a:p>
        </p:txBody>
      </p:sp>
      <p:sp>
        <p:nvSpPr>
          <p:cNvPr id="3" name="Content Placeholder 2"/>
          <p:cNvSpPr>
            <a:spLocks noGrp="1"/>
          </p:cNvSpPr>
          <p:nvPr>
            <p:ph sz="half" idx="1"/>
          </p:nvPr>
        </p:nvSpPr>
        <p:spPr>
          <a:xfrm>
            <a:off x="457200" y="1018346"/>
            <a:ext cx="8229600" cy="3218398"/>
          </a:xfrm>
        </p:spPr>
        <p:txBody>
          <a:bodyPr/>
          <a:lstStyle>
            <a:lvl1pPr marL="0" indent="0">
              <a:buFont typeface="Wingdings" panose="05000000000000000000" pitchFamily="2" charset="2"/>
              <a:buNone/>
              <a:defRPr b="0">
                <a:solidFill>
                  <a:srgbClr val="000000"/>
                </a:solidFill>
              </a:defRPr>
            </a:lvl1pPr>
            <a:lvl2pPr marL="514350" indent="-171450">
              <a:buClr>
                <a:srgbClr val="00788A"/>
              </a:buClr>
              <a:buFont typeface="Calibri" panose="020F0502020204030204" pitchFamily="34" charset="0"/>
              <a:buChar char="‒"/>
              <a:defRPr>
                <a:solidFill>
                  <a:srgbClr val="000000"/>
                </a:solidFill>
              </a:defRPr>
            </a:lvl2pPr>
            <a:lvl3pPr>
              <a:buClr>
                <a:srgbClr val="C00000"/>
              </a:buCl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371600" y="4352971"/>
            <a:ext cx="6400800" cy="643574"/>
          </a:xfrm>
        </p:spPr>
        <p:txBody>
          <a:bodyPr anchor="t">
            <a:normAutofit/>
          </a:bodyPr>
          <a:lstStyle>
            <a:lvl1pPr marL="0" indent="0" algn="l">
              <a:buFont typeface="Wingdings" panose="05000000000000000000" pitchFamily="2" charset="2"/>
              <a:buNone/>
              <a:defRPr sz="1000" b="0">
                <a:solidFill>
                  <a:srgbClr val="000000"/>
                </a:solidFill>
              </a:defRPr>
            </a:lvl1pPr>
            <a:lvl2pPr marL="514350" indent="-171450" algn="l">
              <a:buClr>
                <a:srgbClr val="00788A"/>
              </a:buClr>
              <a:buFont typeface="Calibri" panose="020F0502020204030204" pitchFamily="34" charset="0"/>
              <a:buChar char="‒"/>
              <a:defRPr sz="1000">
                <a:solidFill>
                  <a:srgbClr val="000000"/>
                </a:solidFill>
              </a:defRPr>
            </a:lvl2pPr>
            <a:lvl3pPr algn="l">
              <a:buClr>
                <a:srgbClr val="C00000"/>
              </a:buClr>
              <a:defRPr sz="1000">
                <a:solidFill>
                  <a:srgbClr val="000000"/>
                </a:solidFill>
              </a:defRPr>
            </a:lvl3pPr>
            <a:lvl4pPr algn="l">
              <a:defRPr sz="1000">
                <a:solidFill>
                  <a:srgbClr val="000000"/>
                </a:solidFill>
              </a:defRPr>
            </a:lvl4pPr>
            <a:lvl5pPr algn="l">
              <a:defRPr sz="10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 name="Group 4">
            <a:extLst>
              <a:ext uri="{FF2B5EF4-FFF2-40B4-BE49-F238E27FC236}">
                <a16:creationId xmlns:a16="http://schemas.microsoft.com/office/drawing/2014/main" id="{15319587-56EB-466D-F14C-28A4C09E3C66}"/>
              </a:ext>
              <a:ext uri="{C183D7F6-B498-43B3-948B-1728B52AA6E4}">
                <adec:decorative xmlns:adec="http://schemas.microsoft.com/office/drawing/2017/decorative" val="1"/>
              </a:ext>
            </a:extLst>
          </p:cNvPr>
          <p:cNvGrpSpPr/>
          <p:nvPr userDrawn="1"/>
        </p:nvGrpSpPr>
        <p:grpSpPr>
          <a:xfrm>
            <a:off x="0" y="5043948"/>
            <a:ext cx="9144001" cy="106925"/>
            <a:chOff x="7355954" y="15880786"/>
            <a:chExt cx="21904846" cy="578414"/>
          </a:xfrm>
        </p:grpSpPr>
        <p:sp>
          <p:nvSpPr>
            <p:cNvPr id="6" name="Rectangle 20">
              <a:extLst>
                <a:ext uri="{FF2B5EF4-FFF2-40B4-BE49-F238E27FC236}">
                  <a16:creationId xmlns:a16="http://schemas.microsoft.com/office/drawing/2014/main" id="{36DDCA3E-FDD2-24EE-3904-8600AB19C2B9}"/>
                </a:ext>
              </a:extLst>
            </p:cNvPr>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7" name="Rectangle 20">
              <a:extLst>
                <a:ext uri="{FF2B5EF4-FFF2-40B4-BE49-F238E27FC236}">
                  <a16:creationId xmlns:a16="http://schemas.microsoft.com/office/drawing/2014/main" id="{805EA3D4-7805-859C-339D-DCDD5806F036}"/>
                </a:ext>
              </a:extLst>
            </p:cNvPr>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1" name="Rectangle 20">
              <a:extLst>
                <a:ext uri="{FF2B5EF4-FFF2-40B4-BE49-F238E27FC236}">
                  <a16:creationId xmlns:a16="http://schemas.microsoft.com/office/drawing/2014/main" id="{82EEF066-E730-6D0B-5705-61075ED7308F}"/>
                </a:ext>
              </a:extLst>
            </p:cNvPr>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2" name="Rectangle 20">
              <a:extLst>
                <a:ext uri="{FF2B5EF4-FFF2-40B4-BE49-F238E27FC236}">
                  <a16:creationId xmlns:a16="http://schemas.microsoft.com/office/drawing/2014/main" id="{02BD6BDD-E959-BE4B-38BF-0FD5C444707F}"/>
                </a:ext>
              </a:extLst>
            </p:cNvPr>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2500"/>
            </a:p>
          </p:txBody>
        </p:sp>
      </p:grpSp>
      <p:sp>
        <p:nvSpPr>
          <p:cNvPr id="8" name="TextBox 7">
            <a:extLst>
              <a:ext uri="{FF2B5EF4-FFF2-40B4-BE49-F238E27FC236}">
                <a16:creationId xmlns:a16="http://schemas.microsoft.com/office/drawing/2014/main" id="{22AE8281-5546-08D9-EFFD-79C63B278D11}"/>
              </a:ext>
            </a:extLst>
          </p:cNvPr>
          <p:cNvSpPr txBox="1"/>
          <p:nvPr userDrawn="1"/>
        </p:nvSpPr>
        <p:spPr>
          <a:xfrm>
            <a:off x="8550362" y="4792793"/>
            <a:ext cx="319318" cy="230832"/>
          </a:xfrm>
          <a:prstGeom prst="rect">
            <a:avLst/>
          </a:prstGeom>
          <a:noFill/>
        </p:spPr>
        <p:txBody>
          <a:bodyPr wrap="none" rtlCol="0">
            <a:spAutoFit/>
          </a:bodyPr>
          <a:lstStyle/>
          <a:p>
            <a:fld id="{B06625D1-209E-4C5C-81F7-71A556E488FF}" type="slidenum">
              <a:rPr lang="en-US" sz="900" smtClean="0">
                <a:solidFill>
                  <a:srgbClr val="000000"/>
                </a:solidFill>
              </a:rPr>
              <a:t>‹#›</a:t>
            </a:fld>
            <a:endParaRPr lang="en-US" sz="900" dirty="0">
              <a:solidFill>
                <a:srgbClr val="000000"/>
              </a:solidFill>
            </a:endParaRPr>
          </a:p>
        </p:txBody>
      </p:sp>
    </p:spTree>
    <p:extLst>
      <p:ext uri="{BB962C8B-B14F-4D97-AF65-F5344CB8AC3E}">
        <p14:creationId xmlns:p14="http://schemas.microsoft.com/office/powerpoint/2010/main" val="202905881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BDFDD9-E08D-4C81-B20C-0A09A4E04F81}" type="datetimeFigureOut">
              <a:rPr lang="en-US" smtClean="0"/>
              <a:t>2/3/25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A20E59-B269-4201-9312-514125AC37CC}" type="slidenum">
              <a:rPr lang="en-US" smtClean="0"/>
              <a:t>‹#›</a:t>
            </a:fld>
            <a:endParaRPr lang="en-US"/>
          </a:p>
        </p:txBody>
      </p:sp>
      <p:pic>
        <p:nvPicPr>
          <p:cNvPr id="10" name="Picture 9">
            <a:extLst>
              <a:ext uri="{FF2B5EF4-FFF2-40B4-BE49-F238E27FC236}">
                <a16:creationId xmlns:a16="http://schemas.microsoft.com/office/drawing/2014/main" id="{B084BA59-B253-4153-BA45-2DB011E6D86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2700213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BDFDD9-E08D-4C81-B20C-0A09A4E04F81}" type="datetimeFigureOut">
              <a:rPr lang="en-US" smtClean="0"/>
              <a:t>2/3/25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A20E59-B269-4201-9312-514125AC37CC}" type="slidenum">
              <a:rPr lang="en-US" smtClean="0"/>
              <a:t>‹#›</a:t>
            </a:fld>
            <a:endParaRPr lang="en-US"/>
          </a:p>
        </p:txBody>
      </p:sp>
      <p:pic>
        <p:nvPicPr>
          <p:cNvPr id="6" name="Picture 5">
            <a:extLst>
              <a:ext uri="{FF2B5EF4-FFF2-40B4-BE49-F238E27FC236}">
                <a16:creationId xmlns:a16="http://schemas.microsoft.com/office/drawing/2014/main" id="{2A7040B8-19C7-41B7-9038-2BD0CB327B2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226144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BDFDD9-E08D-4C81-B20C-0A09A4E04F81}" type="datetimeFigureOut">
              <a:rPr lang="en-US" smtClean="0"/>
              <a:t>2/3/25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A20E59-B269-4201-9312-514125AC37CC}" type="slidenum">
              <a:rPr lang="en-US" smtClean="0"/>
              <a:t>‹#›</a:t>
            </a:fld>
            <a:endParaRPr lang="en-US"/>
          </a:p>
        </p:txBody>
      </p:sp>
      <p:pic>
        <p:nvPicPr>
          <p:cNvPr id="5" name="Picture 4">
            <a:extLst>
              <a:ext uri="{FF2B5EF4-FFF2-40B4-BE49-F238E27FC236}">
                <a16:creationId xmlns:a16="http://schemas.microsoft.com/office/drawing/2014/main" id="{A3C7A010-3EB9-4160-B75B-51F0A90943F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818600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BDFDD9-E08D-4C81-B20C-0A09A4E04F81}" type="datetimeFigureOut">
              <a:rPr lang="en-US" smtClean="0"/>
              <a:t>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20E59-B269-4201-9312-514125AC37CC}" type="slidenum">
              <a:rPr lang="en-US" smtClean="0"/>
              <a:t>‹#›</a:t>
            </a:fld>
            <a:endParaRPr lang="en-US"/>
          </a:p>
        </p:txBody>
      </p:sp>
      <p:pic>
        <p:nvPicPr>
          <p:cNvPr id="8" name="Picture 7">
            <a:extLst>
              <a:ext uri="{FF2B5EF4-FFF2-40B4-BE49-F238E27FC236}">
                <a16:creationId xmlns:a16="http://schemas.microsoft.com/office/drawing/2014/main" id="{3613F24F-1A65-4728-84F7-950E9A970A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831859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BDFDD9-E08D-4C81-B20C-0A09A4E04F81}" type="datetimeFigureOut">
              <a:rPr lang="en-US" smtClean="0"/>
              <a:t>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995208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rgbClr val="000000"/>
                </a:solidFill>
              </a:defRPr>
            </a:lvl1pPr>
          </a:lstStyle>
          <a:p>
            <a:fld id="{48BDFDD9-E08D-4C81-B20C-0A09A4E04F81}" type="datetimeFigureOut">
              <a:rPr lang="en-US" smtClean="0"/>
              <a:pPr/>
              <a:t>2/3/25</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rgbClr val="000000"/>
                </a:solidFill>
              </a:defRPr>
            </a:lvl1pPr>
          </a:lstStyle>
          <a:p>
            <a:endParaRPr lang="en-US" dirty="0"/>
          </a:p>
        </p:txBody>
      </p:sp>
      <p:sp>
        <p:nvSpPr>
          <p:cNvPr id="6" name="TextBox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rgbClr val="000000"/>
                </a:solidFill>
              </a:defRPr>
            </a:lvl1pPr>
          </a:lstStyle>
          <a:p>
            <a:fld id="{35A20E59-B269-4201-9312-514125AC37CC}" type="slidenum">
              <a:rPr lang="en-US" smtClean="0"/>
              <a:pPr/>
              <a:t>‹#›</a:t>
            </a:fld>
            <a:endParaRPr lang="en-US" dirty="0"/>
          </a:p>
        </p:txBody>
      </p:sp>
    </p:spTree>
    <p:extLst>
      <p:ext uri="{BB962C8B-B14F-4D97-AF65-F5344CB8AC3E}">
        <p14:creationId xmlns:p14="http://schemas.microsoft.com/office/powerpoint/2010/main" val="8784094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rgbClr val="000000"/>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0000"/>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0000"/>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0000"/>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DAFC0-FA3A-D4E3-569E-D79084157DF7}"/>
              </a:ext>
            </a:extLst>
          </p:cNvPr>
          <p:cNvSpPr>
            <a:spLocks noGrp="1"/>
          </p:cNvSpPr>
          <p:nvPr>
            <p:ph type="ctrTitle"/>
          </p:nvPr>
        </p:nvSpPr>
        <p:spPr/>
        <p:txBody>
          <a:bodyPr/>
          <a:lstStyle/>
          <a:p>
            <a:pPr algn="ctr"/>
            <a:r>
              <a:rPr lang="en-US" dirty="0"/>
              <a:t>Sexually Transmitted Infections</a:t>
            </a:r>
          </a:p>
        </p:txBody>
      </p:sp>
      <p:sp>
        <p:nvSpPr>
          <p:cNvPr id="3" name="Subtitle 2">
            <a:extLst>
              <a:ext uri="{FF2B5EF4-FFF2-40B4-BE49-F238E27FC236}">
                <a16:creationId xmlns:a16="http://schemas.microsoft.com/office/drawing/2014/main" id="{966945F0-1BAF-2B98-4790-51507D99CAB7}"/>
              </a:ext>
            </a:extLst>
          </p:cNvPr>
          <p:cNvSpPr>
            <a:spLocks noGrp="1"/>
          </p:cNvSpPr>
          <p:nvPr>
            <p:ph type="subTitle" idx="1"/>
          </p:nvPr>
        </p:nvSpPr>
        <p:spPr>
          <a:xfrm>
            <a:off x="1371600" y="2190328"/>
            <a:ext cx="6400800" cy="347472"/>
          </a:xfrm>
        </p:spPr>
        <p:txBody>
          <a:bodyPr>
            <a:noAutofit/>
          </a:bodyPr>
          <a:lstStyle/>
          <a:p>
            <a:pPr algn="ctr"/>
            <a:r>
              <a:rPr lang="en-US" sz="2400" dirty="0"/>
              <a:t>Surveillance 2023</a:t>
            </a:r>
          </a:p>
        </p:txBody>
      </p:sp>
      <p:sp>
        <p:nvSpPr>
          <p:cNvPr id="5" name="TextBox 4">
            <a:extLst>
              <a:ext uri="{FF2B5EF4-FFF2-40B4-BE49-F238E27FC236}">
                <a16:creationId xmlns:a16="http://schemas.microsoft.com/office/drawing/2014/main" id="{BF0F34CA-8781-1CF5-C7B8-23919E234459}"/>
              </a:ext>
            </a:extLst>
          </p:cNvPr>
          <p:cNvSpPr txBox="1"/>
          <p:nvPr/>
        </p:nvSpPr>
        <p:spPr>
          <a:xfrm>
            <a:off x="2286000" y="3146216"/>
            <a:ext cx="4572000" cy="400110"/>
          </a:xfrm>
          <a:prstGeom prst="rect">
            <a:avLst/>
          </a:prstGeom>
          <a:noFill/>
        </p:spPr>
        <p:txBody>
          <a:bodyPr wrap="square">
            <a:spAutoFit/>
          </a:bodyPr>
          <a:lstStyle/>
          <a:p>
            <a:pPr algn="ctr"/>
            <a:r>
              <a:rPr lang="en-US" sz="2000" b="1" i="0" u="none" strike="noStrike" dirty="0">
                <a:solidFill>
                  <a:srgbClr val="000000"/>
                </a:solidFill>
                <a:effectLst/>
                <a:latin typeface="Calibri" panose="020F0502020204030204" pitchFamily="34" charset="0"/>
              </a:rPr>
              <a:t>Adolescents and Young Adults</a:t>
            </a:r>
            <a:r>
              <a:rPr lang="en-US" b="0" i="0" u="none" strike="noStrike" dirty="0">
                <a:solidFill>
                  <a:srgbClr val="000000"/>
                </a:solidFill>
                <a:effectLst/>
                <a:latin typeface="Calibri" panose="020F0502020204030204" pitchFamily="34" charset="0"/>
              </a:rPr>
              <a:t>​</a:t>
            </a:r>
            <a:endParaRPr lang="en-US" dirty="0"/>
          </a:p>
        </p:txBody>
      </p:sp>
    </p:spTree>
    <p:extLst>
      <p:ext uri="{BB962C8B-B14F-4D97-AF65-F5344CB8AC3E}">
        <p14:creationId xmlns:p14="http://schemas.microsoft.com/office/powerpoint/2010/main" val="3203430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(All Stages) — Reported Cases Among Women Aged 15–44 Years by County, United States, 2019 and 2023</a:t>
            </a:r>
          </a:p>
        </p:txBody>
      </p:sp>
      <p:pic>
        <p:nvPicPr>
          <p:cNvPr id="3" name="Picture 1" descr="United States map showing rates of reported syphilis at all stages among women aged 15-44 years by county of residence in 2014 and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County, United States, 2023</a:t>
            </a:r>
          </a:p>
        </p:txBody>
      </p:sp>
      <p:pic>
        <p:nvPicPr>
          <p:cNvPr id="3" name="Picture 1" descr="Map of the United States showing rates of reported primary and secondary syphilis among women aged 15-44 years by county of residence during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a:p>
            <a:pPr marL="0" lvl="0" indent="0">
              <a:buNone/>
            </a:pPr>
            <a:r>
              <a:rPr b="1"/>
              <a:t>NOTE:</a:t>
            </a:r>
            <a:r>
              <a:t> The target for the Healthy People 2030 goal to reduce the rate of syphilis in women is 4.6 per 100,000.</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Age Group and Sex, United States, 2023</a:t>
            </a:r>
          </a:p>
        </p:txBody>
      </p:sp>
      <p:pic>
        <p:nvPicPr>
          <p:cNvPr id="3" name="Picture 1" descr="Bar graph showing rates of reported gonorrhea cases in the United States by age group and sex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In 2023, 4,005 gonorrhea cases among men (1.1%) and 2,293 cases among women (1.0%) had missing or unknown age. These cases are included in the total rates.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Women Aged 15–44 Years by Age Group and Year, United States, 2014–2023</a:t>
            </a:r>
          </a:p>
        </p:txBody>
      </p:sp>
      <p:pic>
        <p:nvPicPr>
          <p:cNvPr id="3" name="Picture 1" descr="Line graph showing rates of reported gonorrhea cases in the United States among wo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Men Aged 15–44 Years by Age Group and Year, United States, 2014–2023</a:t>
            </a:r>
          </a:p>
        </p:txBody>
      </p:sp>
      <p:pic>
        <p:nvPicPr>
          <p:cNvPr id="3" name="Picture 1" descr="Line graph showing estimated rates of reported gonorrhea in the United States among 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Women Aged 15–24 Years by Jurisdiction, United States and Territories, 2023</a:t>
            </a:r>
          </a:p>
        </p:txBody>
      </p:sp>
      <p:pic>
        <p:nvPicPr>
          <p:cNvPr id="3" name="Picture 1" descr="United States map showing estimated rates of reported gonorrhea among women aged 15 to 24 year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Men Aged 15–24 Years by Jurisdiction, United States and Territories, 2023</a:t>
            </a:r>
          </a:p>
        </p:txBody>
      </p:sp>
      <p:pic>
        <p:nvPicPr>
          <p:cNvPr id="3" name="Picture 1" descr="United States map showing rates of reported gonorrhea cases among men aged 15 to 24 year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Gonorrhea — Proportion of STD Clinic Patients Testing Positive by Age Group, Sex, and Sex of Sex Partners, STI Surveillance Network (SSuN), 2023</a:t>
            </a:r>
          </a:p>
        </p:txBody>
      </p:sp>
      <p:pic>
        <p:nvPicPr>
          <p:cNvPr id="3" name="Picture 1" descr="Bar graph showing the proportion of STD clinic patients testing positive for gonorrhea by age group and sex and sex of sex partner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Results are based on 52,956 unique patients in 11 participating jurisdictions with known sex of sex partners attending SSuN STI clinics who were tested ≥1 times for gonorrhea in 2023.</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Age Group and Sex, United States, 2023</a:t>
            </a:r>
          </a:p>
        </p:txBody>
      </p:sp>
      <p:pic>
        <p:nvPicPr>
          <p:cNvPr id="3" name="Picture 1" descr="Bar graph showing estimated rates of reported chlamydia cases in the United States by age group and sex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In 2023, 13,417 chlamydia cases among men (2.2%) and 22,139 cases among women (2.1%) had missing or unknown age. These cases are included in the total rates.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Women Aged 15–44 Years by Age Group and Year, United States, 2014–2023</a:t>
            </a:r>
          </a:p>
        </p:txBody>
      </p:sp>
      <p:pic>
        <p:nvPicPr>
          <p:cNvPr id="3" name="Picture 1" descr="Line graph showing rates of reported chlamydia cases in the United States among wo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Age Group and Sex, United States, 2023</a:t>
            </a:r>
          </a:p>
        </p:txBody>
      </p:sp>
      <p:pic>
        <p:nvPicPr>
          <p:cNvPr id="3" name="Picture 1" descr="Bar graph showing rates of reported primary and secondary syphilis cases by age group and sex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In 2023, five primary and secondary syphilis cases among men (&lt;0.1%) and six cases among women (&lt;0.1%) had missing or unknown age. These cases are included in the total rates.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Men Aged 15–44 Years by Age Group, United States, 2014–2023</a:t>
            </a:r>
          </a:p>
        </p:txBody>
      </p:sp>
      <p:pic>
        <p:nvPicPr>
          <p:cNvPr id="3" name="Picture 1" descr="Line graph showing rates of reported chlamydia cases in the United States among 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Women Aged 15–24 Years by Jurisdiction, United States and Territories, 2023</a:t>
            </a:r>
          </a:p>
        </p:txBody>
      </p:sp>
      <p:pic>
        <p:nvPicPr>
          <p:cNvPr id="3" name="Picture 1" descr="United States map showing rates of reported chlamydia cases among women aged 15 to 24 year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Men Aged 15–24 Years by Jurisdiction, United States and Territories, 2023</a:t>
            </a:r>
          </a:p>
        </p:txBody>
      </p:sp>
      <p:pic>
        <p:nvPicPr>
          <p:cNvPr id="3" name="Picture 1" descr="United States map showing rates of reported chlamydia cases among men aged 15 to 24 year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Chlamydia — Ratios of Rates of Reported Cases Among Persons Aged 15–24 Years by Sex, Race/Hispanic Ethnicity, and Region, United States, 2023</a:t>
            </a:r>
          </a:p>
        </p:txBody>
      </p:sp>
      <p:pic>
        <p:nvPicPr>
          <p:cNvPr id="3" name="Picture 1" descr="Two-panel figure showing rate ratios of chlamydia among persons aged 15 to 24 years by sex, race and Hispanic ethnicity, and United States region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For the rate ratios, non-Hispanic White persons are the referent population. Y-axis is log scale.</a:t>
            </a:r>
          </a:p>
          <a:p>
            <a:pPr marL="0" lvl="0" indent="0">
              <a:buNone/>
            </a:pPr>
            <a:r>
              <a:rPr b="1"/>
              <a:t>ACRONYMS:</a:t>
            </a:r>
            <a:r>
              <a:t> AI/AN = American Indian or Alaska Native; Black/AA = Black or African American; NH/PI = Native Hawaiian or other Pacific Islander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Chlamydia — Proportion of STD Clinic Patients Testing Positive by Age Group, Sex, and Sex of Sex Partners, STI Surveillance Network (SSuN), 2023</a:t>
            </a:r>
          </a:p>
        </p:txBody>
      </p:sp>
      <p:pic>
        <p:nvPicPr>
          <p:cNvPr id="3" name="Picture 1" descr="Bar graph showing the proportion of STD clinic patients testing positive for chlamydia by age group and sex and sex of sex partner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Results are based on 50,808 unique patients in 11 participating jurisdictions with known sex of sex partners attending SSuN STI clinics who were tested ≥1 times for chlamydia in 2023.</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Reference Map of US Census Regions</a:t>
            </a:r>
          </a:p>
        </p:txBody>
      </p:sp>
      <p:pic>
        <p:nvPicPr>
          <p:cNvPr id="3" name="Picture 1" descr="Map of US Census regions "/>
          <p:cNvPicPr>
            <a:picLocks noGrp="1" noChangeAspect="1"/>
          </p:cNvPicPr>
          <p:nvPr/>
        </p:nvPicPr>
        <p:blipFill>
          <a:blip r:embed="rId2"/>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Age Group and Year, United States, 2014–2023</a:t>
            </a:r>
          </a:p>
        </p:txBody>
      </p:sp>
      <p:pic>
        <p:nvPicPr>
          <p:cNvPr id="3" name="Picture 1" descr="Line graph showing rates of reported primary and secondary syphilis cases among wo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Men Aged 15–44 Years by Age Group and Year, United States, 2014–2023</a:t>
            </a:r>
          </a:p>
        </p:txBody>
      </p:sp>
      <p:pic>
        <p:nvPicPr>
          <p:cNvPr id="3" name="Picture 1" descr="Line graph showing rates of reported primary and secondary syphilis cases among 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Jurisdiction, United States and Territories, 2014–2023</a:t>
            </a:r>
          </a:p>
        </p:txBody>
      </p:sp>
      <p:pic>
        <p:nvPicPr>
          <p:cNvPr id="3" name="Picture 1" descr="Animated map of the United States showing rates of reported primary and secondary syphilis among women aged 15 to 44 year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Jurisdiction, United States and Territories, 2014 and 2023</a:t>
            </a:r>
          </a:p>
        </p:txBody>
      </p:sp>
      <p:pic>
        <p:nvPicPr>
          <p:cNvPr id="3" name="Picture 1" descr="United States map showing rates of reported primary and secondary syphilis among women aged 15 to 44 years by state and territory of residence from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Syphilis (All Stages) — Rates of Reported Cases Among Women Aged 15–44 Years by Jurisdiction, United States and Territories, 2014 and 2023</a:t>
            </a:r>
          </a:p>
        </p:txBody>
      </p:sp>
      <p:pic>
        <p:nvPicPr>
          <p:cNvPr id="3" name="Picture 1" descr="United States map showing rates of reported syphilis at all stages among women aged 15-44 years by state and territory of residence from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Syphilis (All Stages) — Rates of Reported Cases Among Women Aged 15–44 Years by Jurisdiction, United States and Territories, 2014–2023</a:t>
            </a:r>
          </a:p>
        </p:txBody>
      </p:sp>
      <p:pic>
        <p:nvPicPr>
          <p:cNvPr id="3" name="Picture 1" descr="Animated map of the United States showing rates of reported syphilis at all stages among women aged 15-44 year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(All Stages) — Reported Cases Among Women Aged 15–44 Years by County, United States, 2019–2023</a:t>
            </a:r>
          </a:p>
        </p:txBody>
      </p:sp>
      <p:pic>
        <p:nvPicPr>
          <p:cNvPr id="3" name="Picture 1" descr="Animated map of the United States showing rates of reported syphilis at all stages among women aged 15-44 years by count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theme/theme1.xml><?xml version="1.0" encoding="utf-8"?>
<a:theme xmlns:a="http://schemas.openxmlformats.org/drawingml/2006/main" name="Office Theme">
  <a:themeElements>
    <a:clrScheme name="CDC">
      <a:dk1>
        <a:srgbClr val="0F56DC"/>
      </a:dk1>
      <a:lt1>
        <a:sysClr val="window" lastClr="FFFFFF"/>
      </a:lt1>
      <a:dk2>
        <a:srgbClr val="0B7D58"/>
      </a:dk2>
      <a:lt2>
        <a:srgbClr val="FFFFFF"/>
      </a:lt2>
      <a:accent1>
        <a:srgbClr val="7F8080"/>
      </a:accent1>
      <a:accent2>
        <a:srgbClr val="546DB4"/>
      </a:accent2>
      <a:accent3>
        <a:srgbClr val="9A3B25"/>
      </a:accent3>
      <a:accent4>
        <a:srgbClr val="7F7F7F"/>
      </a:accent4>
      <a:accent5>
        <a:srgbClr val="0033A1"/>
      </a:accent5>
      <a:accent6>
        <a:srgbClr val="002060"/>
      </a:accent6>
      <a:hlink>
        <a:srgbClr val="0F56DC"/>
      </a:hlink>
      <a:folHlink>
        <a:srgbClr val="3077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92EA135D25CF64DBAD3A1A74C69F504" ma:contentTypeVersion="16" ma:contentTypeDescription="Create a new document." ma:contentTypeScope="" ma:versionID="3bb3d292298917fedd11243e07c44481">
  <xsd:schema xmlns:xsd="http://www.w3.org/2001/XMLSchema" xmlns:xs="http://www.w3.org/2001/XMLSchema" xmlns:p="http://schemas.microsoft.com/office/2006/metadata/properties" xmlns:ns2="0f2f2caf-3a4a-447c-86c4-8e3cd1184a01" xmlns:ns3="c786cd31-8fca-4574-9903-686ddf9dd225" targetNamespace="http://schemas.microsoft.com/office/2006/metadata/properties" ma:root="true" ma:fieldsID="fa9a712e9956928f4545a2ed0205f988" ns2:_="" ns3:_="">
    <xsd:import namespace="0f2f2caf-3a4a-447c-86c4-8e3cd1184a01"/>
    <xsd:import namespace="c786cd31-8fca-4574-9903-686ddf9dd22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Checked" minOccurs="0"/>
                <xsd:element ref="ns2:Checked2"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2f2caf-3a4a-447c-86c4-8e3cd1184a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Checked" ma:index="17" nillable="true" ma:displayName="Checked" ma:default="1" ma:format="Dropdown" ma:internalName="Checked">
      <xsd:simpleType>
        <xsd:restriction base="dms:Boolean"/>
      </xsd:simpleType>
    </xsd:element>
    <xsd:element name="Checked2" ma:index="18" nillable="true" ma:displayName="Checked2" ma:format="Dropdown" ma:internalName="Checked2">
      <xsd:simpleType>
        <xsd:restriction base="dms:Choice">
          <xsd:enumeration value="No"/>
          <xsd:enumeration value="Yes"/>
          <xsd:enumeration value="Choice 3"/>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353dbe8-8260-4ccf-8219-3d2995e6fa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786cd31-8fca-4574-9903-686ddf9dd22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ad641b7-cabf-4c2f-8a2e-3187e7bdd1d1}" ma:internalName="TaxCatchAll" ma:showField="CatchAllData" ma:web="c786cd31-8fca-4574-9903-686ddf9dd2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hecked xmlns="0f2f2caf-3a4a-447c-86c4-8e3cd1184a01">true</Checked>
    <TaxCatchAll xmlns="c786cd31-8fca-4574-9903-686ddf9dd225" xsi:nil="true"/>
    <Checked2 xmlns="0f2f2caf-3a4a-447c-86c4-8e3cd1184a01" xsi:nil="true"/>
    <lcf76f155ced4ddcb4097134ff3c332f xmlns="0f2f2caf-3a4a-447c-86c4-8e3cd1184a0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DD7BE3F-01F2-4EAF-8F29-4601BFF9CD2A}">
  <ds:schemaRefs>
    <ds:schemaRef ds:uri="http://schemas.microsoft.com/sharepoint/v3/contenttype/forms"/>
  </ds:schemaRefs>
</ds:datastoreItem>
</file>

<file path=customXml/itemProps2.xml><?xml version="1.0" encoding="utf-8"?>
<ds:datastoreItem xmlns:ds="http://schemas.openxmlformats.org/officeDocument/2006/customXml" ds:itemID="{DFDD176E-C236-4F39-ADFB-D71875E048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2f2caf-3a4a-447c-86c4-8e3cd1184a01"/>
    <ds:schemaRef ds:uri="c786cd31-8fca-4574-9903-686ddf9dd2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EE47ED-A416-4A9A-AFA2-5938F165772F}">
  <ds:schemaRefs>
    <ds:schemaRef ds:uri="http://schemas.microsoft.com/office/2006/metadata/properties"/>
    <ds:schemaRef ds:uri="http://schemas.microsoft.com/office/infopath/2007/PartnerControls"/>
    <ds:schemaRef ds:uri="0f2f2caf-3a4a-447c-86c4-8e3cd1184a01"/>
    <ds:schemaRef ds:uri="c786cd31-8fca-4574-9903-686ddf9dd225"/>
  </ds:schemaRefs>
</ds:datastoreItem>
</file>

<file path=docProps/app.xml><?xml version="1.0" encoding="utf-8"?>
<Properties xmlns="http://schemas.openxmlformats.org/officeDocument/2006/extended-properties" xmlns:vt="http://schemas.openxmlformats.org/officeDocument/2006/docPropsVTypes">
  <TotalTime>33</TotalTime>
  <Words>8446</Words>
  <Application>Microsoft Macintosh PowerPoint</Application>
  <PresentationFormat>On-screen Show (16:9)</PresentationFormat>
  <Paragraphs>295</Paragraphs>
  <Slides>25</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Wingdings</vt:lpstr>
      <vt:lpstr>Office Theme</vt:lpstr>
      <vt:lpstr>Sexually Transmitted Infections</vt:lpstr>
      <vt:lpstr>Primary and Secondary Syphilis — Rates of Reported Cases by Age Group and Sex, United States, 2023</vt:lpstr>
      <vt:lpstr>Primary and Secondary Syphilis — Rates of Reported Cases Among Women Aged 15–44 Years by Age Group and Year, United States, 2014–2023</vt:lpstr>
      <vt:lpstr>Primary and Secondary Syphilis — Rates of Reported Cases Among Men Aged 15–44 Years by Age Group and Year, United States, 2014–2023</vt:lpstr>
      <vt:lpstr>Primary and Secondary Syphilis — Rates of Reported Cases Among Women Aged 15–44 Years by Jurisdiction, United States and Territories, 2014–2023</vt:lpstr>
      <vt:lpstr>Primary and Secondary Syphilis — Rates of Reported Cases Among Women Aged 15–44 Years by Jurisdiction, United States and Territories, 2014 and 2023</vt:lpstr>
      <vt:lpstr>Syphilis (All Stages) — Rates of Reported Cases Among Women Aged 15–44 Years by Jurisdiction, United States and Territories, 2014 and 2023</vt:lpstr>
      <vt:lpstr>Syphilis (All Stages) — Rates of Reported Cases Among Women Aged 15–44 Years by Jurisdiction, United States and Territories, 2014–2023</vt:lpstr>
      <vt:lpstr>Syphilis (All Stages) — Reported Cases Among Women Aged 15–44 Years by County, United States, 2019–2023</vt:lpstr>
      <vt:lpstr>Syphilis (All Stages) — Reported Cases Among Women Aged 15–44 Years by County, United States, 2019 and 2023</vt:lpstr>
      <vt:lpstr>Primary and Secondary Syphilis — Rates of Reported Cases Among Women Aged 15–44 Years by County, United States, 2023</vt:lpstr>
      <vt:lpstr>Gonorrhea — Rates of Reported Cases by Age Group and Sex, United States, 2023</vt:lpstr>
      <vt:lpstr>Gonorrhea — Rates of Reported Cases Among Women Aged 15–44 Years by Age Group and Year, United States, 2014–2023</vt:lpstr>
      <vt:lpstr>Gonorrhea — Rates of Reported Cases Among Men Aged 15–44 Years by Age Group and Year, United States, 2014–2023</vt:lpstr>
      <vt:lpstr>Gonorrhea — Rates of Reported Cases Among Women Aged 15–24 Years by Jurisdiction, United States and Territories, 2023</vt:lpstr>
      <vt:lpstr>Gonorrhea — Rates of Reported Cases Among Men Aged 15–24 Years by Jurisdiction, United States and Territories, 2023</vt:lpstr>
      <vt:lpstr>Gonorrhea — Proportion of STD Clinic Patients Testing Positive by Age Group, Sex, and Sex of Sex Partners, STI Surveillance Network (SSuN), 2023</vt:lpstr>
      <vt:lpstr>Chlamydia — Rates of Reported Cases by Age Group and Sex, United States, 2023</vt:lpstr>
      <vt:lpstr>Chlamydia — Rates of Reported Cases Among Women Aged 15–44 Years by Age Group and Year, United States, 2014–2023</vt:lpstr>
      <vt:lpstr>Chlamydia — Rates of Reported Cases Among Men Aged 15–44 Years by Age Group, United States, 2014–2023</vt:lpstr>
      <vt:lpstr>Chlamydia — Rates of Reported Cases Among Women Aged 15–24 Years by Jurisdiction, United States and Territories, 2023</vt:lpstr>
      <vt:lpstr>Chlamydia — Rates of Reported Cases Among Men Aged 15–24 Years by Jurisdiction, United States and Territories, 2023</vt:lpstr>
      <vt:lpstr>Chlamydia — Ratios of Rates of Reported Cases Among Persons Aged 15–24 Years by Sex, Race/Hispanic Ethnicity, and Region, United States, 2023</vt:lpstr>
      <vt:lpstr>Chlamydia — Proportion of STD Clinic Patients Testing Positive by Age Group, Sex, and Sex of Sex Partners, STI Surveillance Network (SSuN), 2023</vt:lpstr>
      <vt:lpstr>Reference Map of US Census Regions</vt:lpstr>
    </vt:vector>
  </TitlesOfParts>
  <LinksUpToDate>false</LinksUpToDate>
  <SharedDoc>false</SharedDoc>
  <HyperlinksChanged>false</HyperlinksChanged>
  <AppVersion>16.0000</AppVersion>
</Properties>
</file>

<file path=docProps/app0.xml><?xml version="1.0" encoding="utf-8"?>
<Properties xmlns="http://schemas.openxmlformats.org/officeDocument/2006/extended-properties" xmlns:vt="http://schemas.openxmlformats.org/officeDocument/2006/docPropsVTypes">
  <Template>Office Theme</Template>
  <TotalTime>60</TotalTime>
  <Words>0</Words>
  <Application>Microsoft Office PowerPoint</Application>
  <PresentationFormat>On-screen Show (16:9)</PresentationFormat>
  <Paragraphs>0</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Wingdings</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STI Surveillance Report Draft</dc:title>
  <dc:creator/>
  <cp:keywords/>
  <cp:lastModifiedBy>Huang, Amy</cp:lastModifiedBy>
  <cp:revision>3</cp:revision>
  <dcterms:created xsi:type="dcterms:W3CDTF">2024-10-24T16:17:16Z</dcterms:created>
  <dcterms:modified xsi:type="dcterms:W3CDTF">2025-02-03T15:56:11Z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utput">
    <vt:lpwstr/>
  </property>
  <property fmtid="{D5CDD505-2E9C-101B-9397-08002B2CF9AE}" pid="3" name="MSIP_Label_8af03ff0-41c5-4c41-b55e-fabb8fae94be_Enabled">
    <vt:lpwstr>true</vt:lpwstr>
  </property>
  <property fmtid="{D5CDD505-2E9C-101B-9397-08002B2CF9AE}" pid="4" name="MSIP_Label_8af03ff0-41c5-4c41-b55e-fabb8fae94be_SetDate">
    <vt:lpwstr>2024-10-28T16:07:24Z</vt:lpwstr>
  </property>
  <property fmtid="{D5CDD505-2E9C-101B-9397-08002B2CF9AE}" pid="5" name="MSIP_Label_8af03ff0-41c5-4c41-b55e-fabb8fae94be_Method">
    <vt:lpwstr>Privileged</vt:lpwstr>
  </property>
  <property fmtid="{D5CDD505-2E9C-101B-9397-08002B2CF9AE}" pid="6" name="MSIP_Label_8af03ff0-41c5-4c41-b55e-fabb8fae94be_Name">
    <vt:lpwstr>8af03ff0-41c5-4c41-b55e-fabb8fae94be</vt:lpwstr>
  </property>
  <property fmtid="{D5CDD505-2E9C-101B-9397-08002B2CF9AE}" pid="7" name="MSIP_Label_8af03ff0-41c5-4c41-b55e-fabb8fae94be_SiteId">
    <vt:lpwstr>9ce70869-60db-44fd-abe8-d2767077fc8f</vt:lpwstr>
  </property>
  <property fmtid="{D5CDD505-2E9C-101B-9397-08002B2CF9AE}" pid="8" name="MSIP_Label_8af03ff0-41c5-4c41-b55e-fabb8fae94be_ActionId">
    <vt:lpwstr>4dd96fab-952c-4534-8760-9716a20ec191</vt:lpwstr>
  </property>
  <property fmtid="{D5CDD505-2E9C-101B-9397-08002B2CF9AE}" pid="9" name="MSIP_Label_8af03ff0-41c5-4c41-b55e-fabb8fae94be_ContentBits">
    <vt:lpwstr>0</vt:lpwstr>
  </property>
  <property fmtid="{D5CDD505-2E9C-101B-9397-08002B2CF9AE}" pid="10" name="ContentTypeId">
    <vt:lpwstr>0x010100492EA135D25CF64DBAD3A1A74C69F504</vt:lpwstr>
  </property>
  <property fmtid="{D5CDD505-2E9C-101B-9397-08002B2CF9AE}" pid="11" name="MediaServiceImageTags">
    <vt:lpwstr/>
  </property>
</Properties>
</file>