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371" r:id="rId5"/>
    <p:sldId id="257" r:id="rId6"/>
    <p:sldId id="294"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70"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7B7"/>
    <a:srgbClr val="1D1D1D"/>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5D9A6-0DF6-4C21-B603-41E56D2E67AF}" v="2" dt="2024-11-07T14:46:26.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81565" autoAdjust="0"/>
  </p:normalViewPr>
  <p:slideViewPr>
    <p:cSldViewPr snapToGrid="0">
      <p:cViewPr varScale="1">
        <p:scale>
          <a:sx n="138" d="100"/>
          <a:sy n="138" d="100"/>
        </p:scale>
        <p:origin x="13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2023. Data presented include case </a:t>
            </a:r>
            <a:r>
              <a:rPr lang="en-US" dirty="0"/>
              <a:t>notifications provided </a:t>
            </a:r>
            <a:r>
              <a:rPr lang="en-US" sz="1200" kern="1200" dirty="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the STI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https://www.cdc.gov/sti-statistics/annual/technical-notes.html.</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https://www.cdc.gov/sti-statistics/media/files/2024/11/2023-STI-Surveillance-Report-Data-Points.zip.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2023.</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78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gonorrhea was higher among men (228.3 per 100,000) compared to women (130.7 per 100,000).</a:t>
            </a:r>
          </a:p>
          <a:p>
            <a:pPr marL="0" lvl="0" indent="0">
              <a:buNone/>
            </a:pPr>
            <a:endParaRPr dirty="0"/>
          </a:p>
          <a:p>
            <a:pPr marL="0" lvl="0" indent="0">
              <a:buNone/>
            </a:pPr>
            <a:r>
              <a:rPr dirty="0"/>
              <a:t>Among men, non-Hispanic Black or African American men had the highest rate of reported cases of gonorrhea (712.6 per 100,000), followed by non-Hispanic American Indian or Alaska Native men (242.4 per 100,000) and non-Hispanic Native Hawaiian or other Pacific Islander men (224.1 per 100,000). Among women, non-Hispanic Black or African American women also had the highest rate of reported cases of gonorrhea (413.9 per 100,000), followed by non-Hispanic American Indian or Alaska Native women (339.9 per 100,000) and non-Hispanic women of multiple races (144.3 per 100,000).</a:t>
            </a:r>
          </a:p>
          <a:p>
            <a:pPr marL="0" lvl="0" indent="0">
              <a:buNone/>
            </a:pPr>
            <a:endParaRPr dirty="0"/>
          </a:p>
          <a:p>
            <a:pPr marL="0" lvl="0" indent="0">
              <a:buNone/>
            </a:pPr>
            <a:r>
              <a:rPr dirty="0"/>
              <a:t>Using non-Hispanic White persons as the referent category, the greatest relative disparity in rates of reported gonorrhea by race and Hispanic ethnicity across both sexes was observed among non-Hispanic Black or African American men, with a rate ratio of 8.6 times that of non-Hispanic White men. Among women, the greatest relative disparity was observed among non-Hispanic Black or African American women as well, with a rate 8.1 times that of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Race Hispanic Ethnicity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percentages of gonorrhea cases by race and Hispanic ethnicity were disproportionate to the percentages among the total population of the United States in 2023. The greatest absolute and relative disparities were observed among non-Hispanic Black or African American persons, who represented 39.2% of reported gonorrhea cases (n = 236,011; 48.9% of gonorrhea cases with reported race or Hispanic ethnicity) despite being 12.6% of the US population. This means that the burden of gonorrhea among non-Hispanic Black or African American persons was 26.6% greater than — or 3.1 times — what would be expected based on their proportion of the population. Additionally, non-Hispanic American Indian or Alaska Native persons were also overrepresented among gonorrhea cases relative to their proportion of the population.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Population and Cases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highest rate of reported gonorrhea cases was among non-Hispanic Black or African American persons (557.8 per 100,000), followed by non-Hispanic American Indian or Alaska Native persons (292.2 per 100,000).</a:t>
            </a:r>
          </a:p>
          <a:p>
            <a:pPr marL="0" lvl="0" indent="0">
              <a:buNone/>
            </a:pPr>
            <a:endParaRPr dirty="0"/>
          </a:p>
          <a:p>
            <a:pPr marL="0" lvl="0" indent="0">
              <a:buNone/>
            </a:pPr>
            <a:r>
              <a:rPr dirty="0"/>
              <a:t>During 2022 to 2023, the only increase in rate of reported gonorrhea cases was among non-Hispanic Asian persons (39.8 to 44.2 per 100,000; 11.1% increase). Non-Hispanic persons of multiple races had the greatest five-year increase in rate of reported gonorrhea (118.4 to 176.3 per 100,000; 48.9% increase from 2019).</a:t>
            </a:r>
          </a:p>
          <a:p>
            <a:pPr marL="0" lvl="0" indent="0">
              <a:buNone/>
            </a:pPr>
            <a:endParaRPr dirty="0"/>
          </a:p>
          <a:p>
            <a:pPr marL="0" lvl="0" indent="0">
              <a:buNone/>
            </a:pPr>
            <a:r>
              <a:rPr dirty="0"/>
              <a:t>During 2022 to 2023, the greatest decrease in rate of reported gonorrhea cases was among non-Hispanic American Indian or Alaska Native persons (373.7 to 292.2 per 100,000; 21.8% decrease). Non-Hispanic American Indian or Alaska Native persons also had the greatest five-year decrease in rate of reported gonorrhea (353.2 to 292.2 per 100,000; 17.3%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Race Hispanic Ethnicity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gonorrhea were highest among non-Hispanic Black or African American persons (557.8 per 100,000), followed by non-Hispanic American Indian or Alaska Native persons (292.2 per 100,000) and non-Hispanic Native Hawaiian or other Pacific Islander persons (181.3 per 100,000). The greatest number of reported gonorrhea cases was among non-Hispanic Black or African American persons (236,011 cases), followed by non-Hispanic White persons (131,170 cases) and Hispanic or Latino persons of any race(s) (83,535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Cases and Rates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gonorrhea ranged by state from 34 cases per 100,000 persons in Vermont to 311 cases per 100,000 persons in Alaska. The rate of reported gonorrhea in the District of Columbia was 853 per 100,000 persons.</a:t>
            </a:r>
          </a:p>
          <a:p>
            <a:pPr marL="0" lvl="0" indent="0">
              <a:buNone/>
            </a:pPr>
            <a:endParaRPr dirty="0"/>
          </a:p>
          <a:p>
            <a:pPr marL="0" lvl="0" indent="0">
              <a:buNone/>
            </a:pPr>
            <a:r>
              <a:rPr dirty="0"/>
              <a:t>Among US territories, rates of reported gonorrhea ranged from 37 cases per 100,000 persons in Puerto Rico to 111 cases per 100,000 persons in Guam.</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slide contains an animated figure that will play when the slide is in presentation mode. A static version of the figure that displays maps from the first and last years of the range is available as a separate slide.</a:t>
            </a:r>
          </a:p>
          <a:p>
            <a:pPr marL="0" lvl="0" indent="0">
              <a:buNone/>
            </a:pPr>
            <a:endParaRPr dirty="0"/>
          </a:p>
          <a:p>
            <a:pPr marL="0" lvl="0" indent="0">
              <a:buNone/>
            </a:pPr>
            <a:r>
              <a:rPr dirty="0"/>
              <a:t>In 2014, four states and the District of Columbia (DC; 9.3% of areas with available data) had a rate of reported gonorrhea greater than or equal to 167 cases per 100,000 persons. This increased to 22 states and DC (41.1% of areas with available data) in 2023. During 2022 to 2023, rates of reported gonorrhea increased in 10 states, DC, and four territories.</a:t>
            </a:r>
          </a:p>
          <a:p>
            <a:pPr marL="0" lvl="0" indent="0">
              <a:buNone/>
            </a:pPr>
            <a:endParaRPr dirty="0"/>
          </a:p>
          <a:p>
            <a:pPr marL="0" lvl="0" indent="0">
              <a:buNone/>
            </a:pPr>
            <a:r>
              <a:rPr dirty="0"/>
              <a:t>American Samoa and the Commonwealth of the Northern Mariana Islands began providing data on gonorrhea cases to CDC in 2018; data are not available for those areas prior to that year. In addition, data on reported gonorrhea cases in 2018 are not available for the US Virgin Islands. Due to a network security incident in December 2021, the Maryland Department of Health could not finalize their 2021 STI case notification data. Data for 2021 from Maryland have been suppressed for this figure; however, they are included in national and regional case counts and rates displayed in other figures.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Jurisdiction (US and Terr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2014, four states and the District of Columbia (DC; 9.3% of areas with available data) had a rate of reported gonorrhea greater than or equal to 167 cases per 100,000 persons. This increased to 22 states and DC (41.1% of areas with available data) in 2023.</a:t>
            </a:r>
          </a:p>
          <a:p>
            <a:pPr marL="0" lvl="0" indent="0">
              <a:buNone/>
            </a:pPr>
            <a:endParaRPr dirty="0"/>
          </a:p>
          <a:p>
            <a:pPr marL="0" lvl="0" indent="0">
              <a:buNone/>
            </a:pPr>
            <a:r>
              <a:rPr dirty="0"/>
              <a:t>American Samoa and the Commonwealth of the Northern Mariana Islands began providing data on gonorrhea cases to CDC in 2018; data are not available for those areas prior to that year.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Jurisdiction (US and Terr 2014 and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91.8% of all counties and county equivalents in the United States reported at least one case of gonorrhea. Out of 3,144 counties and county equivalents, 60 counties or county equivalents (1.9%) reported over half of all cases of gonorrhea (301,375 of 599,193 total cases).</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County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gonorrhea among women ranged by state from 21 cases per 100,000 women in Vermont to 350 cases per 100,000 women in Alaska. The rate of reported gonorrhea in the District of Columbia was 406 per 100,000 women.</a:t>
            </a:r>
          </a:p>
          <a:p>
            <a:pPr marL="0" lvl="0" indent="0">
              <a:buNone/>
            </a:pPr>
            <a:endParaRPr dirty="0"/>
          </a:p>
          <a:p>
            <a:pPr marL="0" lvl="0" indent="0">
              <a:buNone/>
            </a:pPr>
            <a:r>
              <a:rPr dirty="0"/>
              <a:t>Among US territories, rates of reported gonorrhea ranged from 33 cases per 100,000 women in Puerto Rico to 138 cases per 100,000 women in American Samoa.</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Women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gonorrhea among women aged 15 to 24 years ranged by state from 72 cases per 100,000 women aged 15 to 24 years in Vermont to 1,237 cases per 100,000 women aged 15 to 24 years in Louisiana. The rate of reported gonorrhea in the District of Columbia was 1,563 per 100,000 women aged 15 to 24 years.</a:t>
            </a:r>
          </a:p>
          <a:p>
            <a:pPr marL="0" lvl="0" indent="0">
              <a:buNone/>
            </a:pPr>
            <a:endParaRPr dirty="0"/>
          </a:p>
          <a:p>
            <a:pPr marL="0" lvl="0" indent="0">
              <a:buNone/>
            </a:pPr>
            <a:r>
              <a:rPr dirty="0"/>
              <a:t>Among US territories, rates of reported gonorrhea ranged from 162 cases per 100,000 women aged 15 to 24 years in Puerto Rico to 520 cases per 100,000 women aged 15 to 24 years in American Samoa.</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Women 15-24 Years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2,459,140 cases of syphilis (including congenital syphilis), gonorrhea, and chlamydia reported in the United States. The over 2.4 million cases reflect a 1.8% decrease from 2022, a 3.7% decrease from 2019, and a 32.5% increase from 2014.</a:t>
            </a:r>
          </a:p>
          <a:p>
            <a:pPr marL="0" lvl="0" indent="0">
              <a:buNone/>
            </a:pPr>
            <a:endParaRPr dirty="0"/>
          </a:p>
          <a:p>
            <a:pPr marL="0" lvl="0" indent="0">
              <a:buNone/>
            </a:pPr>
            <a:r>
              <a:rPr dirty="0"/>
              <a:t>Case definitions are periodically revised using CSTE’s Position Statements and provide uniform criteria of nationally notifiable conditions for reporting purposes. Prior to 2018, syphilis cases identified as “early non-primary non-secondary syphilis” were classified as “early latent syphilis.” Prior to 2018, cases in the “unknown duration or late syphilis” category included cases classified as “late latent syphilis,” “latent syphilis of unknown duration,” “late syphilis with clinical manifestations,” and “neurosyphilis.” Please see the NNDSS website (https://ndc.services.cdc.gov/) for historical case definitions and for the case definitions in use for the current calendar year.</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“STI - Cases by Year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gonorrhea among men ranged by state from 43 cases per 100,000 men in Wyoming to 362 cases per 100,000 men in New York. The rate of reported gonorrhea in the District of Columbia was 1,345 per 100,000 men.</a:t>
            </a:r>
          </a:p>
          <a:p>
            <a:pPr marL="0" lvl="0" indent="0">
              <a:buNone/>
            </a:pPr>
            <a:endParaRPr dirty="0"/>
          </a:p>
          <a:p>
            <a:pPr marL="0" lvl="0" indent="0">
              <a:buNone/>
            </a:pPr>
            <a:r>
              <a:rPr dirty="0"/>
              <a:t>Among US territories, rates of reported gonorrhea ranged from 41 cases per 100,000 men in American Samoa, the Commonwealth of the Northern Mariana Islands, and Puerto Rico to 127 cases per 100,000 men in Guam.</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Men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gonorrhea among men aged 15 to 24 years ranged by state from 75 cases per 100,000 men aged 15 to 24 years in Vermont to 1,107 cases per 100,000 men aged 15 to 24 years in Louisiana. The rate of reported gonorrhea in the District of Columbia was 2,290 per 100,000 men aged 15 to 24 years.</a:t>
            </a:r>
          </a:p>
          <a:p>
            <a:pPr marL="0" lvl="0" indent="0">
              <a:buNone/>
            </a:pPr>
            <a:endParaRPr dirty="0"/>
          </a:p>
          <a:p>
            <a:pPr marL="0" lvl="0" indent="0">
              <a:buNone/>
            </a:pPr>
            <a:r>
              <a:rPr dirty="0"/>
              <a:t>Among US territories, rates of reported gonorrhea ranged from 61 cases per 100,000 men aged 15 to 24 years in the Commonwealth of the Northern Mariana Islands to 229 cases per 100,000 men aged 15 to 24 years in Guam.</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Men 15-24 Years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and women, rate ratios of rates of reported gonorrhea by race/Hispanic ethnicity (using non-Hispanic White persons as the referent population) varied by region in 2023. Among men, the greatest rate ratio was in the Midwest where the rate of reported gonorrhea among non-Hispanic Black or African American men was 15.3 times the rate among non-Hispanic White men. Among women, the greatest rate ratio was in the Midwest where the rate of reported gonorrhea among non-Hispanic American Indian or Alaska Native women was 11.9 times the rate among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Ratios of Rates by Sex Race Hispanic Ethnicity and Region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2022 to 2023, the number of gonorrhea cases reported from STD clinics decreased 10.3% among men (29,849 to 26,763 cases) and decreased 15.9% among women (11,104 to 9,337 cases), while the number of cases reported from non-STD clinics decreased 2.1% among men (304,166 to 297,889 cases) and decreased 13.0% among women (205,253 to 178,476 cases).</a:t>
            </a:r>
          </a:p>
          <a:p>
            <a:pPr marL="0" lvl="0" indent="0">
              <a:buNone/>
            </a:pPr>
            <a:endParaRPr dirty="0"/>
          </a:p>
          <a:p>
            <a:pPr marL="0" lvl="0" indent="0">
              <a:buNone/>
            </a:pPr>
            <a:r>
              <a:rPr dirty="0"/>
              <a:t>During 2014 to 2023, the number of gonorrhea cases reported from STD clinics decreased 16.8% among men (32,179 to 26,763 cases) and decreased 30.0% among women (13,347 to 9,337 cases), while the number of cases reported from non-STD clinics increased 130.0% among men (129,526 to 297,889 cases) and increased 40.5% among women (127,043 to 178,476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Cases by Reporting Source and Sex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patients accessing care in participating STI clinics in the STI Surveillance Network (</a:t>
            </a:r>
            <a:r>
              <a:rPr dirty="0" err="1"/>
              <a:t>SSuN</a:t>
            </a:r>
            <a:r>
              <a:rPr dirty="0"/>
              <a:t>) who were tested for gonorrhea in 2023, 21.8% of gay, bisexual, and other men who have sex with men (MSM), 8.9% of men who have sex with women only (MSW), and 4.3% of women were positive. The proportion of STI clinic patients who tested positive for gonorrhea varied by sex and sex of sex partners, as well as by age group. MSM were noted to have higher proportions of testing positive in all age groups when compared to women and MSW.</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New York City had the highest proportion of gonorrhea cases reported among gay, bisexual, and other men who have sex with men (MSM) among </a:t>
            </a:r>
            <a:r>
              <a:rPr dirty="0" err="1"/>
              <a:t>SSuN</a:t>
            </a:r>
            <a:r>
              <a:rPr dirty="0"/>
              <a:t> jurisdictions meeting the inclusion threshold, Indiana had the highest proportion of gonorrhea cases reported among women, and Indiana had the highest proportion of gonorrhea cases reported among men who have sex with women only. Overall, the proportion of gonorrhea estimated to be attributed to MSM was 50.5% in 2023.</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Utah reported the highest estimated proportion of gonorrhea cases treated with the recommended regimen and Indiana reported the lowest proportion of cases treated with the recommended regimen among jurisdictions participating in </a:t>
            </a:r>
            <a:r>
              <a:rPr dirty="0" err="1"/>
              <a:t>SSuN</a:t>
            </a:r>
            <a:r>
              <a:rPr dirty="0"/>
              <a:t> that met the inclusion criteria. Overall, the proportion of cases treated with the recommended regimen was 76.9% in 2023.</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gay, bisexual, and other men who have sex with men (MSM) attending participating STI clinics in the STI Surveillance Network in 2023, the portion diagnosed with primary and secondary syphilis was higher for those that were HIV positive compared with those not known to be HIV positive (6.9% versus 3.0%). The pattern was similar for urogenital gonorrhea, with the proportion of testing positive higher among HIV-positive MSM compared with MSM not known to be HIV positive (10.5% versus 7.2%); however, the proportion testing positive for urogenital chlamydia was similar (5.9% among HIV-positive MSM and 5.6% among MSM not known to be HIV positive).</a:t>
            </a:r>
          </a:p>
          <a:p>
            <a:pPr marL="0" lvl="0" indent="0">
              <a:buNone/>
            </a:pPr>
            <a:endParaRPr dirty="0"/>
          </a:p>
          <a:p>
            <a:pPr marL="0" lvl="0" indent="0">
              <a:buNone/>
            </a:pPr>
            <a:r>
              <a:rPr dirty="0"/>
              <a:t>For this figure, information of HIV status was ascertained from patient self-report of most recent HIV test result or from documentation in the jurisdiction’s HIV surveillance registry.</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Data collection for gonorrhea began in 1941 and gonorrhea was made a nationally notifiable condition in 1944. Steep declines in case rates in the 1940s and 1950s likely reflect expanded use of penicillin to treat infection.</a:t>
            </a:r>
          </a:p>
          <a:p>
            <a:pPr marL="0" lvl="0" indent="0">
              <a:buNone/>
            </a:pPr>
            <a:endParaRPr dirty="0"/>
          </a:p>
          <a:p>
            <a:pPr marL="0" lvl="0" indent="0">
              <a:buNone/>
            </a:pPr>
            <a:r>
              <a:rPr dirty="0"/>
              <a:t>In 2023, a total of 601,319 cases of gonorrhea were reported in the United States. During 2022 to 2023, the rate of reported gonorrhea decreased 7.7% (from 194.4 to 179.5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Year (US 1941-2023).xlsx”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2022 to 2023, the rate of reported gonorrhea among men decreased 3.4% (from 236.3 to 228.3 per 100,000) and the rate among women decreased 14.1% (from 152.1 to 130.7 per 100,000).</a:t>
            </a:r>
          </a:p>
          <a:p>
            <a:pPr marL="0" lvl="0" indent="0">
              <a:buNone/>
            </a:pPr>
            <a:endParaRPr dirty="0"/>
          </a:p>
          <a:p>
            <a:pPr marL="0" lvl="0" indent="0">
              <a:buNone/>
            </a:pPr>
            <a:r>
              <a:rPr dirty="0"/>
              <a:t>During 2019 to 2023, the rate of reported gonorrhea among men increased 2.1% (from 223.7 to 228.3 per 100,000) and the rate among women decreased 14.1% (from 152.1 to 130.7 per 100,000). During 2014 to 2023, the rate among men increased 91.7% (from 119.1 to 228.3 per 100,000) and the rate among women increased 30.2% (from 100.4 to 130.7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Sex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South had the highest rate of reported gonorrhea (206.3 cases per 100,000; 8.1% decrease from 2022), followed by the West (164.3 cases per 100,000; 9.9% decrease from 2022), the Midwest (161.6 cases per 100,000; 12.3% decrease from 2022), and the Northeast (161.4 cases per 100,000; 3.9% increase from 2022).</a:t>
            </a:r>
          </a:p>
          <a:p>
            <a:pPr marL="0" lvl="0" indent="0">
              <a:buNone/>
            </a:pPr>
            <a:endParaRPr dirty="0"/>
          </a:p>
          <a:p>
            <a:pPr marL="0" lvl="0" indent="0">
              <a:buNone/>
            </a:pPr>
            <a:r>
              <a:rPr dirty="0"/>
              <a:t>The Northeast had the greatest five-year increase in rates of reported cases of gonorrhea (144.8 to 161.4 per 100,000; 11.5% increase from 2019). The Northeast also had the greatest 10-year increase in rates of reported cases of gonorrhea (84.4 to 161.4 per 100,000; 91.2% increase from 2014).</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gonorrhea case reporting.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Region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gonorrhea was higher among men (228.3 per 100,000) compared to women (130.7 per 100,000).</a:t>
            </a:r>
          </a:p>
          <a:p>
            <a:pPr marL="0" lvl="0" indent="0">
              <a:buNone/>
            </a:pPr>
            <a:endParaRPr dirty="0"/>
          </a:p>
          <a:p>
            <a:pPr marL="0" lvl="0" indent="0">
              <a:buNone/>
            </a:pPr>
            <a:r>
              <a:rPr dirty="0"/>
              <a:t>Among men, those aged 20 to 24 years had the highest rate of reported cases of gonorrhea (691.1 per 100,000), followed by men aged 25 to 29 years (671.2 per 100,000) and men aged 30 to 34 years (585.8 per 100,000). Among women, those aged 20 to 24 years also had the highest rate of reported cases of gonorrhea (610.5 per 100,000), followed by women aged 15 to 19 years (476.7 per 100,000) and women aged 25 to 29 years (353.8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gonorrhea case reporting.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Age Group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women aged 15 to 44 years in 2023, those aged 20 to 24 years had the highest rate of reported cases of gonorrhea (610.5 cases per 100,000; 14.6% decrease from 2022), followed by those aged 15 to 19 years (476.7 cases per 100,000; 9.3% decrease from 2022), those aged 25 to 29 years (353.8 cases per 100,000; 19.2% decrease from 2022), those aged 30 to 34 years (229.0 cases per 100,000; 16.8% decrease from 2022), and those aged 35 to 44 years (113.0 cases per 100,000; 14.3% decrease from 2022).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Women 15-44 Years by Age Group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aged 15 to 44 years in 2023, those aged 20 to 24 years had the highest rate of reported cases of gonorrhea (691.1 cases per 100,000; 6.5% decrease from 2022), followed by those aged 25 to 29 years (671.2 cases per 100,000; 5.3% decrease from 2022), those aged 30 to 34 years (585.8 cases per 100,000; 2.7% decrease from 2022), those aged 15 to 19 years (337.1 cases per 100,000; 4.5% decrease from 2022), and those aged 35 to 44 years (318.6 cases per 100,000; &lt;1.0% change from 2022).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Men 15-44 Years by Age Group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68EE17-0EF6-3787-3216-D751F7CC5980}"/>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1" name="Rectangle 10">
              <a:extLst>
                <a:ext uri="{FF2B5EF4-FFF2-40B4-BE49-F238E27FC236}">
                  <a16:creationId xmlns:a16="http://schemas.microsoft.com/office/drawing/2014/main" id="{2D6F8400-EDF6-A32B-5198-2E2DD9A9B0C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2" name="Group 11">
              <a:extLst>
                <a:ext uri="{FF2B5EF4-FFF2-40B4-BE49-F238E27FC236}">
                  <a16:creationId xmlns:a16="http://schemas.microsoft.com/office/drawing/2014/main" id="{8EFCA87F-37B2-5CB6-49C1-E48EE03C80A4}"/>
                </a:ext>
              </a:extLst>
            </p:cNvPr>
            <p:cNvGrpSpPr/>
            <p:nvPr userDrawn="1"/>
          </p:nvGrpSpPr>
          <p:grpSpPr>
            <a:xfrm>
              <a:off x="430" y="1080101"/>
              <a:ext cx="5345267" cy="224308"/>
              <a:chOff x="1771" y="389"/>
              <a:chExt cx="18815689" cy="664930"/>
            </a:xfrm>
          </p:grpSpPr>
          <p:sp>
            <p:nvSpPr>
              <p:cNvPr id="13" name="Parallelogram 9">
                <a:extLst>
                  <a:ext uri="{FF2B5EF4-FFF2-40B4-BE49-F238E27FC236}">
                    <a16:creationId xmlns:a16="http://schemas.microsoft.com/office/drawing/2014/main" id="{3147F469-BD00-2617-EA07-75CAB5352E99}"/>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91C7B06-09AC-50F2-871B-3CA046B57A9D}"/>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4066D11-AB93-59F4-261E-45DB20DECD7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6" name="Parallelogram 15">
                <a:extLst>
                  <a:ext uri="{FF2B5EF4-FFF2-40B4-BE49-F238E27FC236}">
                    <a16:creationId xmlns:a16="http://schemas.microsoft.com/office/drawing/2014/main" id="{99BCBC7C-45DA-DF7A-24B7-D8A1B38E7B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7" name="Parallelogram 16">
                <a:extLst>
                  <a:ext uri="{FF2B5EF4-FFF2-40B4-BE49-F238E27FC236}">
                    <a16:creationId xmlns:a16="http://schemas.microsoft.com/office/drawing/2014/main" id="{5A487D1F-841B-3C37-8C87-71BE6A06D0AE}"/>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itle 1"/>
          <p:cNvSpPr>
            <a:spLocks noGrp="1"/>
          </p:cNvSpPr>
          <p:nvPr>
            <p:ph type="ctrTitle"/>
          </p:nvPr>
        </p:nvSpPr>
        <p:spPr>
          <a:xfrm>
            <a:off x="457200" y="1042416"/>
            <a:ext cx="8412480" cy="886968"/>
          </a:xfrm>
        </p:spPr>
        <p:txBody>
          <a:bodyPr anchor="ctr">
            <a:normAutofit/>
          </a:bodyPr>
          <a:lstStyle>
            <a:lvl1pPr algn="l">
              <a:defRPr sz="2800" b="1">
                <a:solidFill>
                  <a:srgbClr val="0057B7"/>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57B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rPr>
              <a:t>National Center for HIV, Viral Hepatitis, STD, and TB Prevention</a:t>
            </a:r>
          </a:p>
          <a:p>
            <a:r>
              <a:rPr lang="en-US" sz="2000" b="1" dirty="0">
                <a:solidFill>
                  <a:schemeClr val="bg1"/>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1D1D1D"/>
                </a:solidFill>
              </a:defRPr>
            </a:lvl1pPr>
            <a:lvl2pPr>
              <a:defRPr sz="1600">
                <a:solidFill>
                  <a:srgbClr val="1D1D1D"/>
                </a:solidFill>
              </a:defRPr>
            </a:lvl2pPr>
            <a:lvl3pPr>
              <a:defRPr>
                <a:solidFill>
                  <a:srgbClr val="1D1D1D"/>
                </a:solidFill>
              </a:defRPr>
            </a:lvl3pPr>
            <a:lvl4pPr>
              <a:defRPr>
                <a:solidFill>
                  <a:srgbClr val="1D1D1D"/>
                </a:solidFill>
              </a:defRPr>
            </a:lvl4pPr>
            <a:lvl5pPr>
              <a:defRPr>
                <a:solidFill>
                  <a:srgbClr val="1D1D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Logo&#10;&#10;Description automatically generated">
            <a:extLst>
              <a:ext uri="{FF2B5EF4-FFF2-40B4-BE49-F238E27FC236}">
                <a16:creationId xmlns:a16="http://schemas.microsoft.com/office/drawing/2014/main" id="{44FD99ED-6875-223E-CB39-4636462A9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164579"/>
            <a:ext cx="855665" cy="542104"/>
          </a:xfrm>
          <a:prstGeom prst="rect">
            <a:avLst/>
          </a:prstGeom>
        </p:spPr>
      </p:pic>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859536"/>
          </a:xfrm>
        </p:spPr>
        <p:txBody>
          <a:bodyPr anchor="ctr"/>
          <a:lstStyle>
            <a:lvl1pPr>
              <a:defRPr sz="2800" b="1">
                <a:solidFill>
                  <a:srgbClr val="0057B7"/>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000" b="1">
                <a:solidFill>
                  <a:srgbClr val="000000"/>
                </a:solidFill>
              </a:defRPr>
            </a:lvl1pPr>
            <a:lvl2pPr marL="514350" indent="-171450">
              <a:buClr>
                <a:srgbClr val="00788A"/>
              </a:buClr>
              <a:buFont typeface="Calibri" panose="020F0502020204030204" pitchFamily="34" charset="0"/>
              <a:buChar char="‒"/>
              <a:defRPr sz="1800">
                <a:solidFill>
                  <a:srgbClr val="000000"/>
                </a:solidFill>
              </a:defRPr>
            </a:lvl2pPr>
            <a:lvl3pPr>
              <a:buClr>
                <a:srgbClr val="C00000"/>
              </a:buClr>
              <a:defRPr sz="1800">
                <a:solidFill>
                  <a:srgbClr val="000000"/>
                </a:solidFill>
              </a:defRPr>
            </a:lvl3pPr>
            <a:lvl4pPr>
              <a:defRPr sz="16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321A625-A636-DDC9-0567-6646CB0C0FF3}"/>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10" name="Rectangle 20">
              <a:extLst>
                <a:ext uri="{FF2B5EF4-FFF2-40B4-BE49-F238E27FC236}">
                  <a16:creationId xmlns:a16="http://schemas.microsoft.com/office/drawing/2014/main" id="{FB127541-A521-B9AE-9F5B-015A0A87E10E}"/>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B51B5FA3-4F51-AADF-FF5B-2F688D2174CA}"/>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CA3034FA-9E92-719F-97B6-0761B5D261BD}"/>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68C29B96-54DC-B923-C49B-627BDD621CE8}"/>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4" name="Date Placeholder 3">
            <a:extLst>
              <a:ext uri="{FF2B5EF4-FFF2-40B4-BE49-F238E27FC236}">
                <a16:creationId xmlns:a16="http://schemas.microsoft.com/office/drawing/2014/main" id="{C96CC718-032D-519A-1A8C-0A97246C67DF}"/>
              </a:ext>
            </a:extLst>
          </p:cNvPr>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2/3/25</a:t>
            </a:fld>
            <a:endParaRPr lang="en-US" dirty="0"/>
          </a:p>
        </p:txBody>
      </p:sp>
      <p:sp>
        <p:nvSpPr>
          <p:cNvPr id="15" name="Footer Placeholder 4">
            <a:extLst>
              <a:ext uri="{FF2B5EF4-FFF2-40B4-BE49-F238E27FC236}">
                <a16:creationId xmlns:a16="http://schemas.microsoft.com/office/drawing/2014/main" id="{106B9671-5C87-3155-3782-E24FF5F236E0}"/>
              </a:ext>
            </a:extLst>
          </p:cNvPr>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16" name="Slide Number Placeholder 5">
            <a:extLst>
              <a:ext uri="{FF2B5EF4-FFF2-40B4-BE49-F238E27FC236}">
                <a16:creationId xmlns:a16="http://schemas.microsoft.com/office/drawing/2014/main" id="{658C9D51-7DEA-197E-6E2F-F94B3728889A}"/>
              </a:ext>
            </a:extLst>
          </p:cNvPr>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276439"/>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ctr">
            <a:normAutofit/>
          </a:bodyPr>
          <a:lstStyle>
            <a:lvl1pPr>
              <a:defRPr sz="2400" b="1">
                <a:solidFill>
                  <a:srgbClr val="0057B7"/>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rgbClr val="000000"/>
                </a:solidFill>
              </a:defRPr>
            </a:lvl1pPr>
            <a:lvl2pPr marL="514350" indent="-171450">
              <a:buClr>
                <a:srgbClr val="00788A"/>
              </a:buClr>
              <a:buFont typeface="Calibri" panose="020F0502020204030204" pitchFamily="34" charset="0"/>
              <a:buChar char="‒"/>
              <a:defRPr>
                <a:solidFill>
                  <a:srgbClr val="000000"/>
                </a:solidFill>
              </a:defRPr>
            </a:lvl2pPr>
            <a:lvl3pPr>
              <a:buClr>
                <a:srgbClr val="C00000"/>
              </a:buCl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rgbClr val="000000"/>
                </a:solidFill>
              </a:defRPr>
            </a:lvl1pPr>
            <a:lvl2pPr marL="514350" indent="-171450" algn="l">
              <a:buClr>
                <a:srgbClr val="00788A"/>
              </a:buClr>
              <a:buFont typeface="Calibri" panose="020F0502020204030204" pitchFamily="34" charset="0"/>
              <a:buChar char="‒"/>
              <a:defRPr sz="1000">
                <a:solidFill>
                  <a:srgbClr val="000000"/>
                </a:solidFill>
              </a:defRPr>
            </a:lvl2pPr>
            <a:lvl3pPr algn="l">
              <a:buClr>
                <a:srgbClr val="C00000"/>
              </a:buClr>
              <a:defRPr sz="1000">
                <a:solidFill>
                  <a:srgbClr val="000000"/>
                </a:solidFill>
              </a:defRPr>
            </a:lvl3pPr>
            <a:lvl4pPr algn="l">
              <a:defRPr sz="1000">
                <a:solidFill>
                  <a:srgbClr val="000000"/>
                </a:solidFill>
              </a:defRPr>
            </a:lvl4pPr>
            <a:lvl5pPr algn="l">
              <a:defRPr sz="10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5319587-56EB-466D-F14C-28A4C09E3C66}"/>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6" name="Rectangle 20">
              <a:extLst>
                <a:ext uri="{FF2B5EF4-FFF2-40B4-BE49-F238E27FC236}">
                  <a16:creationId xmlns:a16="http://schemas.microsoft.com/office/drawing/2014/main" id="{36DDCA3E-FDD2-24EE-3904-8600AB19C2B9}"/>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805EA3D4-7805-859C-339D-DCDD5806F036}"/>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82EEF066-E730-6D0B-5705-61075ED7308F}"/>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02BD6BDD-E959-BE4B-38BF-0FD5C444707F}"/>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8" name="TextBox 7">
            <a:extLst>
              <a:ext uri="{FF2B5EF4-FFF2-40B4-BE49-F238E27FC236}">
                <a16:creationId xmlns:a16="http://schemas.microsoft.com/office/drawing/2014/main" id="{22AE8281-5546-08D9-EFFD-79C63B278D11}"/>
              </a:ext>
            </a:extLst>
          </p:cNvPr>
          <p:cNvSpPr txBox="1"/>
          <p:nvPr userDrawn="1"/>
        </p:nvSpPr>
        <p:spPr>
          <a:xfrm>
            <a:off x="8550362" y="4792793"/>
            <a:ext cx="319318" cy="230832"/>
          </a:xfrm>
          <a:prstGeom prst="rect">
            <a:avLst/>
          </a:prstGeom>
          <a:noFill/>
        </p:spPr>
        <p:txBody>
          <a:bodyPr wrap="none" rtlCol="0">
            <a:spAutoFit/>
          </a:bodyPr>
          <a:lstStyle/>
          <a:p>
            <a:fld id="{B06625D1-209E-4C5C-81F7-71A556E488FF}" type="slidenum">
              <a:rPr lang="en-US" sz="900" smtClean="0">
                <a:solidFill>
                  <a:srgbClr val="000000"/>
                </a:solidFill>
              </a:rPr>
              <a:t>‹#›</a:t>
            </a:fld>
            <a:endParaRPr lang="en-US" sz="900" dirty="0">
              <a:solidFill>
                <a:srgbClr val="000000"/>
              </a:solidFill>
            </a:endParaRPr>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0000"/>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000000"/>
                </a:solidFill>
              </a:defRPr>
            </a:lvl1pPr>
          </a:lstStyle>
          <a:p>
            <a:endParaRPr lang="en-US" dirty="0"/>
          </a:p>
        </p:txBody>
      </p:sp>
      <p:sp>
        <p:nvSpPr>
          <p:cNvPr id="6" name="TextBox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AFC0-FA3A-D4E3-569E-D79084157DF7}"/>
              </a:ext>
            </a:extLst>
          </p:cNvPr>
          <p:cNvSpPr>
            <a:spLocks noGrp="1"/>
          </p:cNvSpPr>
          <p:nvPr>
            <p:ph type="ctrTitle"/>
          </p:nvPr>
        </p:nvSpPr>
        <p:spPr/>
        <p:txBody>
          <a:bodyPr/>
          <a:lstStyle/>
          <a:p>
            <a:pPr algn="ctr"/>
            <a:r>
              <a:rPr lang="en-US" dirty="0"/>
              <a:t>Sexually Transmitted Infections</a:t>
            </a:r>
          </a:p>
        </p:txBody>
      </p:sp>
      <p:sp>
        <p:nvSpPr>
          <p:cNvPr id="3" name="Subtitle 2">
            <a:extLst>
              <a:ext uri="{FF2B5EF4-FFF2-40B4-BE49-F238E27FC236}">
                <a16:creationId xmlns:a16="http://schemas.microsoft.com/office/drawing/2014/main" id="{966945F0-1BAF-2B98-4790-51507D99CAB7}"/>
              </a:ext>
            </a:extLst>
          </p:cNvPr>
          <p:cNvSpPr>
            <a:spLocks noGrp="1"/>
          </p:cNvSpPr>
          <p:nvPr>
            <p:ph type="subTitle" idx="1"/>
          </p:nvPr>
        </p:nvSpPr>
        <p:spPr>
          <a:xfrm>
            <a:off x="1463040" y="2098548"/>
            <a:ext cx="6400800" cy="347472"/>
          </a:xfrm>
        </p:spPr>
        <p:txBody>
          <a:bodyPr>
            <a:noAutofit/>
          </a:bodyPr>
          <a:lstStyle/>
          <a:p>
            <a:pPr algn="ctr"/>
            <a:r>
              <a:rPr lang="en-US" sz="2400" dirty="0"/>
              <a:t>Surveillance 2023</a:t>
            </a:r>
          </a:p>
        </p:txBody>
      </p:sp>
      <p:sp>
        <p:nvSpPr>
          <p:cNvPr id="5" name="TextBox 4">
            <a:extLst>
              <a:ext uri="{FF2B5EF4-FFF2-40B4-BE49-F238E27FC236}">
                <a16:creationId xmlns:a16="http://schemas.microsoft.com/office/drawing/2014/main" id="{27A0AD06-BA0D-A00B-4B86-4B1CFC3405DC}"/>
              </a:ext>
            </a:extLst>
          </p:cNvPr>
          <p:cNvSpPr txBox="1"/>
          <p:nvPr/>
        </p:nvSpPr>
        <p:spPr>
          <a:xfrm>
            <a:off x="2377440" y="3356628"/>
            <a:ext cx="4572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a:solidFill>
                  <a:srgbClr val="000000"/>
                </a:solidFill>
                <a:latin typeface="Calibri" panose="020F0502020204030204" pitchFamily="34" charset="0"/>
              </a:rPr>
              <a:t>Gonorrhea</a:t>
            </a:r>
            <a:endParaRPr kumimoji="0" lang="en-US" sz="2000" b="0" i="0" u="none" strike="noStrike" kern="1200" cap="none" spc="0" normalizeH="0" baseline="0" noProof="0" dirty="0">
              <a:ln>
                <a:noFill/>
              </a:ln>
              <a:solidFill>
                <a:srgbClr val="0F56D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and Sex, United States, 2023</a:t>
            </a:r>
          </a:p>
        </p:txBody>
      </p:sp>
      <p:pic>
        <p:nvPicPr>
          <p:cNvPr id="3" name="Picture 1" descr="Bar graph showing rates of reported gonorrhea cases by race and Hispanic ethnicity and sex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75,705 gonorrhea cases among men (20.0%) and 42,245 cases among women (19.1%) had missing, unknown, or other race and were not reported to be of Hispanic ethnicity. These cases are included in the total rates.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Total Population and Reported Cases by Race/Hispanic Ethnicity, United States, 2023</a:t>
            </a:r>
          </a:p>
        </p:txBody>
      </p:sp>
      <p:pic>
        <p:nvPicPr>
          <p:cNvPr id="3" name="Picture 1" descr="Ribbon plot contrastiing the distributions of population and reported gonorrhea cases by race and Hispanic ethi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118,750 gonorrhea cases (19.7%) had missing, unknown, or other race and were not reported to be of Hispanic ethnicity. These cases are included in the “other/unknown” category.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United States, 2019–2023</a:t>
            </a:r>
          </a:p>
        </p:txBody>
      </p:sp>
      <p:pic>
        <p:nvPicPr>
          <p:cNvPr id="3" name="Picture 1" descr="Line graph showing rates of reported gonorrhea cases in the United States by race and Hispanic ethnicity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gonorrhea cases with missing, unknown, or other race and not reported to be of Hispanic ethnicity was 22.2%, from a low of 19.7% (n = 118,750) in 2023 to a high of 23.4% (n = 158,822) in 2020. These cases are not shown in this figure.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Case Counts and Rates of Reported Cases by Race/Hispanic Ethnicity and Year, United States, 2023</a:t>
            </a:r>
          </a:p>
        </p:txBody>
      </p:sp>
      <p:pic>
        <p:nvPicPr>
          <p:cNvPr id="3" name="Picture 1" descr="Bar graph showing rates and case counts of gonorrhea by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rPr dirty="0"/>
              <a:t>* Per 100,000</a:t>
            </a:r>
          </a:p>
          <a:p>
            <a:pPr marL="0" lvl="0" indent="0">
              <a:buNone/>
            </a:pPr>
            <a:r>
              <a:rPr b="1" dirty="0"/>
              <a:t>ACRONYMS:</a:t>
            </a:r>
            <a:r>
              <a:rPr dirty="0"/>
              <a:t> AI/AN = American Indian or Alaska Native; Black/AA = Black or African American; NH/PI = Native Hawaiian or other Pacific Islander</a:t>
            </a:r>
          </a:p>
          <a:p>
            <a:pPr marL="0" lvl="0" indent="0">
              <a:buNone/>
            </a:pPr>
            <a:r>
              <a:rPr b="1" dirty="0"/>
              <a:t>NOTE:</a:t>
            </a:r>
            <a:r>
              <a:rPr dirty="0"/>
              <a:t> In 2023, a total of 118,750 gonorrhea cases (19.7%) had missing, unknown, or other race and were not reported to be of Hispanic ethnicity. These cases are not shown in this figure. Including these cases, there were a total of 601,319 cases of gonorrhea reported among states and the District of Columbia for a rate of 179.5 per 100,000 persons.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Jurisdiction, United States and Territories, 2023</a:t>
            </a:r>
          </a:p>
        </p:txBody>
      </p:sp>
      <p:pic>
        <p:nvPicPr>
          <p:cNvPr id="3" name="Picture 1" descr="United States map showing estimated rates of reported gonorrhea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Jurisdiction, United States and Territories, 2014–2023</a:t>
            </a:r>
          </a:p>
        </p:txBody>
      </p:sp>
      <p:pic>
        <p:nvPicPr>
          <p:cNvPr id="3" name="Picture 1" descr="Animated map of the United States showing rates of reported gonorrhea cases by state and territory of residence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Jurisdiction, United States and Territories, 2014 and 2023</a:t>
            </a:r>
          </a:p>
        </p:txBody>
      </p:sp>
      <p:pic>
        <p:nvPicPr>
          <p:cNvPr id="3" name="Picture 1" descr="United States map showing rates of reported gonorrhea cases by state and territory of residence from 2014 to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County, United States, 2023</a:t>
            </a:r>
          </a:p>
        </p:txBody>
      </p:sp>
      <p:pic>
        <p:nvPicPr>
          <p:cNvPr id="3" name="Picture 1" descr="United States map showing rates of reported gonorrhea cases by count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Women by Jurisdiction, United States and Territories, 2023</a:t>
            </a:r>
          </a:p>
        </p:txBody>
      </p:sp>
      <p:pic>
        <p:nvPicPr>
          <p:cNvPr id="3" name="Picture 1" descr="United States map showing rates of reported gonorrhea cases among women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Women Aged 15–24 Years by Jurisdiction, United States and Territories, 2023</a:t>
            </a:r>
          </a:p>
        </p:txBody>
      </p:sp>
      <p:pic>
        <p:nvPicPr>
          <p:cNvPr id="3" name="Picture 1" descr="United States map showing estimated rates of reported gonorrhea among women aged 15 to 24 years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Sexually Transmitted Infections (STIs) — Reported Cases by STI and Year, United States, 2014–2023</a:t>
            </a:r>
          </a:p>
        </p:txBody>
      </p:sp>
      <p:pic>
        <p:nvPicPr>
          <p:cNvPr id="3" name="Picture 1" descr="Area plot showing reported cases of total syphilis, gonorrhea, and chlamydia in the United States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dirty="0"/>
              <a:t>NOTE:</a:t>
            </a:r>
            <a:r>
              <a:rPr dirty="0"/>
              <a:t> “Total syphilis” includes all stages of syphilis and congenital syphilis.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Men by Jurisdiction, United States and Territories, 2023</a:t>
            </a:r>
          </a:p>
        </p:txBody>
      </p:sp>
      <p:pic>
        <p:nvPicPr>
          <p:cNvPr id="3" name="Picture 1" descr="United States map showing rates of reported gonorrhea cases among men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Men Aged 15–24 Years by Jurisdiction, United States and Territories, 2023</a:t>
            </a:r>
          </a:p>
        </p:txBody>
      </p:sp>
      <p:pic>
        <p:nvPicPr>
          <p:cNvPr id="3" name="Picture 1" descr="United States map showing rates of reported gonorrhea cases among men aged 15 to 24 years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Ratios of Rates of Reported Cases by Sex, Race/Hispanic Ethnicity, and Region, United States, 2023</a:t>
            </a:r>
          </a:p>
        </p:txBody>
      </p:sp>
      <p:pic>
        <p:nvPicPr>
          <p:cNvPr id="3" name="Picture 1" descr="Two-panel figure showing rate ratios of gonorrhea by sex, race and Hispanic ethnicity, and United States reg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Reported Cases by Reporting Source and Sex and Year, United States, 2014–2023</a:t>
            </a:r>
          </a:p>
        </p:txBody>
      </p:sp>
      <p:pic>
        <p:nvPicPr>
          <p:cNvPr id="3" name="Picture 1" descr="Line graph showing reported cases of gonorrhea by reporting source and sex in the United States during 2014 to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During 2014 to 2023, the percentage of all cases with unknown reporting source was 14.1%, from a low of 13.0% (n = 92,354) in 2021 to a high of 14.8% (n = 96,035) in 2022.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Gonorrhea — Proportion of STD Clinic Patients Testing Positive by Age Group, Sex, and Sex of Sex Partners, STI Surveillance Network (SSuN), 2023</a:t>
            </a:r>
          </a:p>
        </p:txBody>
      </p:sp>
      <p:pic>
        <p:nvPicPr>
          <p:cNvPr id="3" name="Picture 1" descr="Bar graph showing the proportion of STD clinic patients testing positive for gonorrhea by age group and sex and sex of sex partner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52,956 unique patients in 11 participating jurisdictions with known sex of sex partners attending SSuN STI clinics who were tested ≥1 times for gonorrhea in 2023.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Gonorrhea — Estimated Proportion of Cases by Sex and Sex of Sex Partners and Jurisdiction, STI Surveillance Network (SSuN), 2023</a:t>
            </a:r>
          </a:p>
        </p:txBody>
      </p:sp>
      <p:pic>
        <p:nvPicPr>
          <p:cNvPr id="3" name="Picture 1" descr="Bar graph showing the estimated proportion of men who have sex with men, men who have sex with women only, and women among gonorrhea cases by SSuN jurisdict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Estimate based on weighted analysis of data on sex of sex partners obtained from interviews (n=5,705) conducted among a random sample of gonorrhea cases reported to participating SSuN jurisdictions during January to December 2023. Includes ten SSuN sites reporting completed case investigations in 2023 for at least 1% of all reported cases.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rPr dirty="0"/>
              <a:t>Gonorrhea — Estimated Proportion of Cases Treated with Recommended Regimen by Jurisdiction, STI Surveillance Network (</a:t>
            </a:r>
            <a:r>
              <a:rPr dirty="0" err="1"/>
              <a:t>SSuN</a:t>
            </a:r>
            <a:r>
              <a:rPr dirty="0"/>
              <a:t>), 2023</a:t>
            </a:r>
          </a:p>
        </p:txBody>
      </p:sp>
      <p:pic>
        <p:nvPicPr>
          <p:cNvPr id="3" name="Picture 1" descr="Bar graph showing the estimated proportion of gonorrhea cases treated by recommended treatment regimen and SSuN jurisdiction during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Includes SSuN jurisdictions with treatment and dosage data ascertained for at least 80% of sampled, investigated cases. In 2023, the recommended treatment for uncomplicated gonorrhea was ceftriaxone 500 mg, intramuscular.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Proportion of MSM with Primary and Secondary Syphilis, Urogenital Gonorrhea, or Urogenital Chlamydia by HIV Status, STI Surveillance Network (SSuN), 2023</a:t>
            </a:r>
          </a:p>
        </p:txBody>
      </p:sp>
      <p:pic>
        <p:nvPicPr>
          <p:cNvPr id="3" name="Picture 1" descr="Bar graph showing the proportion of men who have sex with men attending STD clinics with primary and secondary syphilis, urogenital gonorrhea, or urogenital chlamydia by known HIV statu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Gay, bisexual, and other men who have sex with men</a:t>
            </a:r>
          </a:p>
          <a:p>
            <a:pPr marL="0" lvl="0" indent="0">
              <a:buNone/>
            </a:pPr>
            <a:r>
              <a:rPr b="1"/>
              <a:t>NOTE:</a:t>
            </a:r>
            <a:r>
              <a:t> Results are based on data obtained from patients attending a participating STI clinic in 11 jurisdictions.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Year, United States, 1941–2023</a:t>
            </a:r>
          </a:p>
        </p:txBody>
      </p:sp>
      <p:pic>
        <p:nvPicPr>
          <p:cNvPr id="3" name="Picture 1" descr="Line graph showing rates of reported gonorrhea cases in the United States by year from 1941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Sex and Year, United States, 2014–2023</a:t>
            </a:r>
          </a:p>
        </p:txBody>
      </p:sp>
      <p:pic>
        <p:nvPicPr>
          <p:cNvPr id="3" name="Picture 1" descr="Line graph showing rates of reported gonorrhea cases in the United States by sex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Region and Year, United States, 2014–2023</a:t>
            </a:r>
          </a:p>
        </p:txBody>
      </p:sp>
      <p:pic>
        <p:nvPicPr>
          <p:cNvPr id="3" name="Picture 1" descr="Line graph showing rates of reported gonorrhea cases in the United States by region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Age Group and Sex, United States, 2023</a:t>
            </a:r>
          </a:p>
        </p:txBody>
      </p:sp>
      <p:pic>
        <p:nvPicPr>
          <p:cNvPr id="3" name="Picture 1" descr="Bar graph showing rates of reported gonorrhea cases in the United States by age group and sex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NOTE:</a:t>
            </a:r>
            <a:r>
              <a:t> In 2023, 4,005 gonorrhea cases among men (1.1%) and 2,293 cases among women (1.0%) had missing or unknown age. These cases are included in the total rates.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Women Aged 15–44 Years by Age Group and Year, United States, 2014–2023</a:t>
            </a:r>
          </a:p>
        </p:txBody>
      </p:sp>
      <p:pic>
        <p:nvPicPr>
          <p:cNvPr id="3" name="Picture 1" descr="Line graph showing rates of reported gonorrhea cases in the United States among women aged 15 to 44 years by age group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Men Aged 15–44 Years by Age Group and Year, United States, 2014–2023</a:t>
            </a:r>
          </a:p>
        </p:txBody>
      </p:sp>
      <p:pic>
        <p:nvPicPr>
          <p:cNvPr id="3" name="Picture 1" descr="Line graph showing estimated rates of reported gonorrhea in the United States among men aged 15 to 44 years by age group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theme/theme1.xml><?xml version="1.0" encoding="utf-8"?>
<a:theme xmlns:a="http://schemas.openxmlformats.org/drawingml/2006/main" name="Office Theme">
  <a:themeElements>
    <a:clrScheme name="CDC">
      <a:dk1>
        <a:srgbClr val="0F56DC"/>
      </a:dk1>
      <a:lt1>
        <a:sysClr val="window" lastClr="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9165FA-3B99-45AA-8830-A13BE4D257A2}">
  <ds:schemaRefs>
    <ds:schemaRef ds:uri="http://schemas.microsoft.com/office/2006/metadata/properties"/>
    <ds:schemaRef ds:uri="http://schemas.microsoft.com/office/infopath/2007/PartnerControls"/>
    <ds:schemaRef ds:uri="0f2f2caf-3a4a-447c-86c4-8e3cd1184a01"/>
    <ds:schemaRef ds:uri="c786cd31-8fca-4574-9903-686ddf9dd225"/>
  </ds:schemaRefs>
</ds:datastoreItem>
</file>

<file path=customXml/itemProps2.xml><?xml version="1.0" encoding="utf-8"?>
<ds:datastoreItem xmlns:ds="http://schemas.openxmlformats.org/officeDocument/2006/customXml" ds:itemID="{6326CB3D-F711-48AD-AFAA-D2E3D487A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D7BE3F-01F2-4EAF-8F29-4601BFF9CD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8700</Words>
  <Application>Microsoft Macintosh PowerPoint</Application>
  <PresentationFormat>On-screen Show (16:9)</PresentationFormat>
  <Paragraphs>318</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Sexually Transmitted Infections</vt:lpstr>
      <vt:lpstr>Sexually Transmitted Infections (STIs) — Reported Cases by STI and Year, United States, 2014–2023</vt:lpstr>
      <vt:lpstr>Proportion of MSM with Primary and Secondary Syphilis, Urogenital Gonorrhea, or Urogenital Chlamydia by HIV Status, STI Surveillance Network (SSuN), 2023</vt:lpstr>
      <vt:lpstr>Gonorrhea — Rates of Reported Cases by Year, United States, 1941–2023</vt:lpstr>
      <vt:lpstr>Gonorrhea — Rates of Reported Cases by Sex and Year, United States, 2014–2023</vt:lpstr>
      <vt:lpstr>Gonorrhea — Rates of Reported Cases by Region and Year, United States, 2014–2023</vt:lpstr>
      <vt:lpstr>Gonorrhea — Rates of Reported Cases by Age Group and Sex, United States, 2023</vt:lpstr>
      <vt:lpstr>Gonorrhea — Rates of Reported Cases Among Women Aged 15–44 Years by Age Group and Year, United States, 2014–2023</vt:lpstr>
      <vt:lpstr>Gonorrhea — Rates of Reported Cases Among Men Aged 15–44 Years by Age Group and Year, United States, 2014–2023</vt:lpstr>
      <vt:lpstr>Gonorrhea — Rates of Reported Cases by Race/Hispanic Ethnicity and Sex, United States, 2023</vt:lpstr>
      <vt:lpstr>Gonorrhea — Total Population and Reported Cases by Race/Hispanic Ethnicity, United States, 2023</vt:lpstr>
      <vt:lpstr>Gonorrhea — Rates of Reported Cases by Race/Hispanic Ethnicity, United States, 2019–2023</vt:lpstr>
      <vt:lpstr>Gonorrhea — Case Counts and Rates of Reported Cases by Race/Hispanic Ethnicity and Year, United States, 2023</vt:lpstr>
      <vt:lpstr>Gonorrhea — Rates of Reported Cases by Jurisdiction, United States and Territories, 2023</vt:lpstr>
      <vt:lpstr>Gonorrhea — Rates of Reported Cases by Jurisdiction, United States and Territories, 2014–2023</vt:lpstr>
      <vt:lpstr>Gonorrhea — Rates of Reported Cases by Jurisdiction, United States and Territories, 2014 and 2023</vt:lpstr>
      <vt:lpstr>Gonorrhea — Rates of Reported Cases by County, United States, 2023</vt:lpstr>
      <vt:lpstr>Gonorrhea — Rates of Reported Cases Among Women by Jurisdiction, United States and Territories, 2023</vt:lpstr>
      <vt:lpstr>Gonorrhea — Rates of Reported Cases Among Women Aged 15–24 Years by Jurisdiction, United States and Territories, 2023</vt:lpstr>
      <vt:lpstr>Gonorrhea — Rates of Reported Cases Among Men by Jurisdiction, United States and Territories, 2023</vt:lpstr>
      <vt:lpstr>Gonorrhea — Rates of Reported Cases Among Men Aged 15–24 Years by Jurisdiction, United States and Territories, 2023</vt:lpstr>
      <vt:lpstr>Gonorrhea — Ratios of Rates of Reported Cases by Sex, Race/Hispanic Ethnicity, and Region, United States, 2023</vt:lpstr>
      <vt:lpstr>Gonorrhea — Reported Cases by Reporting Source and Sex and Year, United States, 2014–2023</vt:lpstr>
      <vt:lpstr>Gonorrhea — Proportion of STD Clinic Patients Testing Positive by Age Group, Sex, and Sex of Sex Partners, STI Surveillance Network (SSuN), 2023</vt:lpstr>
      <vt:lpstr>Gonorrhea — Estimated Proportion of Cases by Sex and Sex of Sex Partners and Jurisdiction, STI Surveillance Network (SSuN), 2023</vt:lpstr>
      <vt:lpstr>Gonorrhea — Estimated Proportion of Cases Treated with Recommended Regimen by Jurisdiction, STI Surveillance Network (SSuN), 2023</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60</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STI Surveillance Report Draft</dc:title>
  <dc:creator/>
  <cp:keywords/>
  <cp:lastModifiedBy>Huang, Amy</cp:lastModifiedBy>
  <cp:revision>3</cp:revision>
  <dcterms:created xsi:type="dcterms:W3CDTF">2024-10-24T16:17:16Z</dcterms:created>
  <dcterms:modified xsi:type="dcterms:W3CDTF">2025-02-03T15:17:30Z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2024-10-28T16:07:24Z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4dd96fab-952c-4534-8760-9716a20ec191</vt:lpwstr>
  </property>
  <property fmtid="{D5CDD505-2E9C-101B-9397-08002B2CF9AE}" pid="9" name="MSIP_Label_8af03ff0-41c5-4c41-b55e-fabb8fae94be_ContentBits">
    <vt:lpwstr>0</vt:lpwstr>
  </property>
  <property fmtid="{D5CDD505-2E9C-101B-9397-08002B2CF9AE}" pid="10" name="ContentTypeId">
    <vt:lpwstr>0x010100492EA135D25CF64DBAD3A1A74C69F504</vt:lpwstr>
  </property>
  <property fmtid="{D5CDD505-2E9C-101B-9397-08002B2CF9AE}" pid="11" name="MediaServiceImageTags">
    <vt:lpwstr/>
  </property>
</Properties>
</file>