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1"/>
  </p:notesMasterIdLst>
  <p:sldIdLst>
    <p:sldId id="37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925E5-AF2F-421A-97A3-909CEBCD1D01}" v="2" dt="2024-11-07T14:43:17.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81565" autoAdjust="0"/>
  </p:normalViewPr>
  <p:slideViewPr>
    <p:cSldViewPr snapToGrid="0">
      <p:cViewPr varScale="1">
        <p:scale>
          <a:sx n="138" d="100"/>
          <a:sy n="138" d="100"/>
        </p:scale>
        <p:origin x="13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STD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fld id="{A29AFBC5-7751-4D71-8004-00EA0C069DAB}" type="slidenum">
              <a:rPr lang="en-US" smtClean="0"/>
              <a:t>1</a:t>
            </a:fld>
            <a:endParaRPr lang="en-US"/>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primary and secondary (P&amp;S) syphilis (18.4 cases per 100,000; 4.7% decrease from 2022), followed by the West (17.9 cases per 100,000; 15.6% decrease from 2022), the Midwest (12.9 cases per 100,000; 12.2% decrease from 2022), and the Northeast (10.6 cases per 100,000; 17.8% decrease from 2022).</a:t>
            </a:r>
          </a:p>
          <a:p>
            <a:pPr marL="0" lvl="0" indent="0">
              <a:buNone/>
            </a:pPr>
            <a:endParaRPr dirty="0"/>
          </a:p>
          <a:p>
            <a:pPr marL="0" lvl="0" indent="0">
              <a:buNone/>
            </a:pPr>
            <a:r>
              <a:rPr dirty="0"/>
              <a:t>The Midwest had the greatest five-year increase in rates of reported cases of P&amp;S syphilis (7.4 to 12.9 per 100,000; 74.3% increase from 2019). The Midwest also had the greatest 10-year increase in rates of reported cases of P&amp;S syphilis (4.4 to 12.9 per 100,000; 193.2%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ranged by state from 143 cases per 100,000 men in Vermont to 540 cases per 100,000 men in Louisiana. The rate of reported chlamydia in the District of Columbia was 1,413 per 100,000 men.</a:t>
            </a:r>
          </a:p>
          <a:p>
            <a:pPr marL="0" lvl="0" indent="0">
              <a:buNone/>
            </a:pPr>
            <a:endParaRPr dirty="0"/>
          </a:p>
          <a:p>
            <a:pPr marL="0" lvl="0" indent="0">
              <a:buNone/>
            </a:pPr>
            <a:r>
              <a:rPr dirty="0"/>
              <a:t>Among US territories, rates of reported chlamydia ranged from 90 cases per 100,000 men in Puerto Rico to 338 cases per 100,000 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men aged 15 to 24 years ranged by state from 219 cases per 100,000 men aged 15 to 24 years in Maine to 2,309 cases per 100,000 men aged 15 to 24 years in Louisiana. The rate of reported chlamydia in the District of Columbia was 3,556 per 100,000 men aged 15 to 24 years.</a:t>
            </a:r>
          </a:p>
          <a:p>
            <a:pPr marL="0" lvl="0" indent="0">
              <a:buNone/>
            </a:pPr>
            <a:endParaRPr dirty="0"/>
          </a:p>
          <a:p>
            <a:pPr marL="0" lvl="0" indent="0">
              <a:buNone/>
            </a:pPr>
            <a:r>
              <a:rPr dirty="0"/>
              <a:t>Among US territories, rates of reported chlamydia ranged from 295 cases per 100,000 men aged 15 to 24 years in Puerto Rico to 1,286 cases per 100,000 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chlamydia cases reported from STD clinics decreased 2.5% among men (36,135 to 35,233 cases) and increased 2.2% among women (27,930 to 28,551 cases), while the number of cases reported from non-STD clinics increased 4.5% among men (457,559 to 478,339 cases) and increased 1.5% among women (828,629 to 841,186 cases).</a:t>
            </a:r>
          </a:p>
          <a:p>
            <a:pPr marL="0" lvl="0" indent="0">
              <a:buNone/>
            </a:pPr>
            <a:endParaRPr dirty="0"/>
          </a:p>
          <a:p>
            <a:pPr marL="0" lvl="0" indent="0">
              <a:buNone/>
            </a:pPr>
            <a:r>
              <a:rPr dirty="0"/>
              <a:t>During 2014 to 2023, the number of chlamydia cases reported from STD clinics decreased 45.4% among men (64,479 to 35,233 cases) and decreased 42.6% among women (49,702 to 28,551 cases), while the number of cases reported from non-STD clinics increased 55.4% among men (307,841 to 478,339 cases) and increased 2.8% among women (818,242 to 841,186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105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primary and secondary (P&amp;S) syphilis cases by race and Hispanic ethnicity were disproportionate to the percentages among the total population of the United States in 2023. The greatest absolute disparity was observed among non-Hispanic Black or African American persons, who represented 31.7% of reported P&amp;S syphilis cases (n = 16,793; 33.5%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2.7% of reported P&amp;S syphilis cases (n = 1,415; 2.8% of P&amp;S syphilis cases with reported race or Hispanic ethnicity) despite being 0.7% of the US population, or a burden 3.9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primary and secondary (P&amp;S) syphilis cases was among non-Hispanic American Indian or Alaska Native persons (58.2 per 100,000), followed by non-Hispanic Black or African American persons (39.7 per 100,000).</a:t>
            </a:r>
          </a:p>
          <a:p>
            <a:pPr marL="0" lvl="0" indent="0">
              <a:buNone/>
            </a:pPr>
            <a:endParaRPr dirty="0"/>
          </a:p>
          <a:p>
            <a:pPr marL="0" lvl="0" indent="0">
              <a:buNone/>
            </a:pPr>
            <a:r>
              <a:rPr dirty="0"/>
              <a:t>There were no increases in the rate of reported P&amp;S syphilis cases among any race or Hispanic ethnicity group during 2022 to 2023. Non-Hispanic American Indian or Alaska Native persons had the greatest five-year increase in rate of reported P&amp;S syphilis (21.1 to 58.2 per 100,000; 175.8% increase from 2019).</a:t>
            </a:r>
          </a:p>
          <a:p>
            <a:pPr marL="0" lvl="0" indent="0">
              <a:buNone/>
            </a:pPr>
            <a:endParaRPr dirty="0"/>
          </a:p>
          <a:p>
            <a:pPr marL="0" lvl="0" indent="0">
              <a:buNone/>
            </a:pPr>
            <a:r>
              <a:rPr dirty="0"/>
              <a:t>During 2022 to 2023, the greatest decrease in rate of reported P&amp;S syphilis cases was among non-Hispanic Native Hawaiian or other Pacific Islander persons (30.2 to 24.3 per 100,000; 19.5% decrease). Non-Hispanic Asian persons had the only five-year decrease in rate of reported P&amp;S syphilis (4.6 to 4.4 per 100,000; 4.3%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primary and secondary (P&amp;S) syphilis were highest among non-Hispanic American Indian or Alaska Native persons (58.2 per 100,000), followed by non-Hispanic Black or African American persons (39.7 per 100,000) and non-Hispanic Native Hawaiian or other Pacific Islander persons (24.3 per 100,000). The greatest number of reported P&amp;S syphilis cases was among non-Hispanic White persons (17,870 cases), followed by non-Hispanic Black or African American persons (16,793 cases) and Hispanic or Latino persons of any race(s) (10,998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ranged by state from 0.5 cases per 100,000 persons in Vermont to 73.4 cases per 100,000 persons in South Dakota. The rate of reported P&amp;S syphilis in the District of Columbia was 39.9 per 100,000 persons.</a:t>
            </a:r>
          </a:p>
          <a:p>
            <a:pPr marL="0" lvl="0" indent="0">
              <a:buNone/>
            </a:pPr>
            <a:endParaRPr dirty="0"/>
          </a:p>
          <a:p>
            <a:pPr marL="0" lvl="0" indent="0">
              <a:buNone/>
            </a:pPr>
            <a:r>
              <a:rPr dirty="0"/>
              <a:t>Among US territories reporting any cases, rates of reported P&amp;S syphilis ranged from 1.9 cases per 100,000 persons in the Commonwealth of the Northern Mariana Islands to 13.6 cases per 100,000 persons in Puerto Rico. No cases of P&amp;S syphilis were reported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 During 2022 to 2023, rates of reported primary and secondary syphilis increased in nine states and three territories.</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2,459,140 cases of syphilis (including congenital syphilis), gonorrhea, and chlamydia reported in the United States. The over 2.4 million cases reflect a 1.8% decrease from 2022, a 3.7% decrease from 2019, and a 32.5% increase from 2014.</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case definitions and for the case definitions in use for the current calendar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“STI - Cases by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69.9% of all counties and county equivalents in the United States reported at least one case of primary and secondary (P&amp;S) syphilis. Out of 3,144 counties and county equivalents, 78 counties or county equivalents (2.5%) reported over half of all cases of P&amp;S syphilis (26,530 of 52,986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39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0 per 100,000 in Vermont to 863 per 100,000 in Mississippi. The estimated rate in DC was 321 per 100,000.</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MSM by Jurisdiction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(46.9%) of primary and secondary (P&amp;S) syphilis cases among men who have sex with men (MSM) were among persons reported as HIV negative. Among only those reported as either HIV negative or HIV positive (i.e., with a known status), 55.2% were among persons reported as HIV negative.</a:t>
            </a:r>
          </a:p>
          <a:p>
            <a:pPr marL="0" lvl="0" indent="0">
              <a:buNone/>
            </a:pPr>
            <a:endParaRPr dirty="0"/>
          </a:p>
          <a:p>
            <a:pPr marL="0" lvl="0" indent="0">
              <a:buNone/>
            </a:pPr>
            <a:r>
              <a:rPr dirty="0"/>
              <a:t>During 2022 to 2023, the number of P&amp;S syphilis cases among MSM who were reported as HIV negative decreased 8.5% (from 10,161 to 9,300), the number who were reported as HIV positive decreased 11.4% (from 7,281 to 6,450), and the number who were reported with unknown HIV status decreased 38.3% (from 2,562 to 1,581).</a:t>
            </a:r>
          </a:p>
          <a:p>
            <a:pPr marL="0" lvl="0" indent="0">
              <a:buNone/>
            </a:pPr>
            <a:endParaRPr dirty="0"/>
          </a:p>
          <a:p>
            <a:pPr marL="0" lvl="0" indent="0">
              <a:buNone/>
            </a:pPr>
            <a:r>
              <a:rPr dirty="0"/>
              <a:t>During 2014 to 2023, the number of P&amp;S syphilis cases among MSM who were reported as HIV negative increased 91.2% (from 4,863 to 9,300), the number who were reported as HIV positive increased 22.7% (from 5,257 to 6,450), and the number who were reported with unknown HIV status decreased 24.9% (from 2,106 to 1,581).</a:t>
            </a:r>
          </a:p>
          <a:p>
            <a:pPr marL="0" lvl="0" indent="0">
              <a:buNone/>
            </a:pPr>
            <a:endParaRPr dirty="0"/>
          </a:p>
          <a:p>
            <a:pPr marL="0" lvl="0" indent="0">
              <a:buNone/>
            </a:pPr>
            <a:r>
              <a:rPr dirty="0"/>
              <a:t>Since 2015, the number of primary and secondary syphilis cases among MSM who are HIV negative has surpassed the number of cases among those who are HIV positive.</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a:t>
            </a:r>
            <a:r>
              <a:rPr lang="en-US" dirty="0"/>
              <a:t> HIV</a:t>
            </a:r>
            <a:r>
              <a:rPr dirty="0"/>
              <a:t> 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Rates of total syphilis include syphilis of all stages and congenital syphilis. Steep declines in case rates in the 1940s and 1950s likely reflect expanded use of penicillin to treat infection.</a:t>
            </a:r>
          </a:p>
          <a:p>
            <a:pPr marL="0" lvl="0" indent="0">
              <a:buNone/>
            </a:pPr>
            <a:endParaRPr dirty="0"/>
          </a:p>
          <a:p>
            <a:pPr marL="0" lvl="0" indent="0">
              <a:buNone/>
            </a:pPr>
            <a:r>
              <a:rPr dirty="0"/>
              <a:t>In 2023, a total of 209,253 cases of syphilis were reported in the United States. During 2022 to 2023, the rate of reported total syphilis did not change substantially (&lt;1.0% change; from 62.2 to 62.5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(47.5%) of primary and secondary (P&amp;S) syphilis cases among men with unknown sex of sex partners (MSU) were among persons reported with unknown HIV status. Among only those reported as either HIV negative or HIV positive (i.e., with a known status), 56.6% were among persons reported as HIV negative.</a:t>
            </a:r>
          </a:p>
          <a:p>
            <a:pPr marL="0" lvl="0" indent="0">
              <a:buNone/>
            </a:pPr>
            <a:endParaRPr dirty="0"/>
          </a:p>
          <a:p>
            <a:pPr marL="0" lvl="0" indent="0">
              <a:buNone/>
            </a:pPr>
            <a:r>
              <a:rPr dirty="0"/>
              <a:t>During 2022 to 2023, the number of P&amp;S syphilis cases among MSU who were reported with unknown HIV status decreased 28.9% (from 4,990 to 3,546), the number who were reported as HIV negative decreased 9.1% (from 3,975 to 3,612), and the number who were reported as HIV positive decreased 5.6% (from 1,981 to 1,870).</a:t>
            </a:r>
          </a:p>
          <a:p>
            <a:pPr marL="0" lvl="0" indent="0">
              <a:buNone/>
            </a:pPr>
            <a:endParaRPr dirty="0"/>
          </a:p>
          <a:p>
            <a:pPr marL="0" lvl="0" indent="0">
              <a:buNone/>
            </a:pPr>
            <a:r>
              <a:rPr dirty="0"/>
              <a:t>During 2014 to 2023, the number of P&amp;S syphilis cases among MSU who were reported with unknown HIV status increased 65.7% (from 2,140 to 3,546), the number who were reported as HIV negative increased 838.2% (from 385 to 3,612), and the number who were reported as HIV positive increased 112.0% (from 882 to 1,870).</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(34.9%) of primary and secondary (P&amp;S) syphilis cases among men who have sex with men (MSM) were reported to be non-Hispanic White.</a:t>
            </a:r>
          </a:p>
          <a:p>
            <a:pPr marL="0" lvl="0" indent="0">
              <a:buNone/>
            </a:pPr>
            <a:endParaRPr dirty="0"/>
          </a:p>
          <a:p>
            <a:pPr marL="0" lvl="0" indent="0">
              <a:buNone/>
            </a:pPr>
            <a:r>
              <a:rPr dirty="0"/>
              <a:t>During 2022 to 2023, case counts decreased among non-Hispanic Black or African American MSM (16.7% decrease; 5,689 to 4,739 cases), non-Hispanic White MSM (15.1% decrease; 6,528 to 5,543 cases), and Hispanic or Latino MSM of any race(s) (8.2% decrease; 5,250 to 4,821 cases).</a:t>
            </a:r>
          </a:p>
          <a:p>
            <a:pPr marL="0" lvl="0" indent="0">
              <a:buNone/>
            </a:pPr>
            <a:endParaRPr dirty="0"/>
          </a:p>
          <a:p>
            <a:pPr marL="0" lvl="0" indent="0">
              <a:buNone/>
            </a:pPr>
            <a:r>
              <a:rPr dirty="0"/>
              <a:t>During 2014 to 2023, case counts increased among Hispanic or Latino MSM of any race(s) (81.2% increase; 2,660 to 4,821 cases), non-Hispanic Black or African American MSM (21.3% increase; 3,907 to 4,739 cases), and non-Hispanic White MSM (18.8% increase; 4,664 to 5,543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(40.5%) of primary and secondary (P&amp;S) syphilis cases among men who have sex with women only (MSW) were reported to be non-Hispanic Black or African American.</a:t>
            </a:r>
          </a:p>
          <a:p>
            <a:pPr marL="0" lvl="0" indent="0">
              <a:buNone/>
            </a:pPr>
            <a:endParaRPr dirty="0"/>
          </a:p>
          <a:p>
            <a:pPr marL="0" lvl="0" indent="0">
              <a:buNone/>
            </a:pPr>
            <a:r>
              <a:rPr dirty="0"/>
              <a:t>During 2022 to 2023, case counts decreased among non-Hispanic Black or African American MSW (5.8% decrease; 5,130 to 4,832 cases) and non-Hispanic White MSW (1.5% decrease; 4,052 to 3,991 cases). Case counts did not change substantially among Hispanic or Latino MSW of any race(s) (&lt;1.0% change; 2,433 to 2,424 cases).</a:t>
            </a:r>
          </a:p>
          <a:p>
            <a:pPr marL="0" lvl="0" indent="0">
              <a:buNone/>
            </a:pPr>
            <a:endParaRPr dirty="0"/>
          </a:p>
          <a:p>
            <a:pPr marL="0" lvl="0" indent="0">
              <a:buNone/>
            </a:pPr>
            <a:r>
              <a:rPr dirty="0"/>
              <a:t>During 2014 to 2023, case counts increased among non-Hispanic White MSW (543.7% increase; 620 to 3,991 cases), Hispanic or Latino MSW of any race(s) (375.3% increase; 510 to 2,424 cases), and non-Hispanic Black or African American MSW (294.1% increase; 1,226 to 4,832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MSW and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(32.8%) of primary and secondary (P&amp;S) syphilis cases among men with unknown sex of sex partners (MSU) were reported to be non-Hispanic Black or African American.</a:t>
            </a:r>
          </a:p>
          <a:p>
            <a:pPr marL="0" lvl="0" indent="0">
              <a:buNone/>
            </a:pPr>
            <a:endParaRPr dirty="0"/>
          </a:p>
          <a:p>
            <a:pPr marL="0" lvl="0" indent="0">
              <a:buNone/>
            </a:pPr>
            <a:r>
              <a:rPr dirty="0"/>
              <a:t>During 2022 to 2023, case counts decreased among non-Hispanic White MSU (21.1% decrease; 3,541 to 2,795 cases), Hispanic or Latino MSU of any race(s) (14.2% decrease; 1,993 to 1,710 cases), and non-Hispanic Black or African American MSU (12.5% decrease; 3,519 to 3,080 cases).</a:t>
            </a:r>
          </a:p>
          <a:p>
            <a:pPr marL="0" lvl="0" indent="0">
              <a:buNone/>
            </a:pPr>
            <a:endParaRPr dirty="0"/>
          </a:p>
          <a:p>
            <a:pPr marL="0" lvl="0" indent="0">
              <a:buNone/>
            </a:pPr>
            <a:r>
              <a:rPr dirty="0"/>
              <a:t>During 2014 to 2023, case counts increased among Hispanic or Latino MSU of any race(s) (201.1% increase; 568 to 1,710 cases), non-Hispanic White MSU (154.8% increase; 1,097 to 2,795 cases), and non-Hispanic Black or African American MSU (149.8% increase; 1,233 to 3,080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13.0% among men who have sex with men (MSM; 3,077 to 2,678 cases), 3.1% among men who have sex with women only (MSW; 2,096 to 2,030 cases), and 17.1% among men with unknown sex of sex partners (MSU; 696 to 577 cases). Concurrently, the number of cases reported from non-STD clinics decreased 11.9% among MSM (14,555 to 12,817 cases), 5.0% among MSW (9,929 to 9,433 cases), and 18.1% among MSU (8,881 to 7,276 cases).</a:t>
            </a:r>
          </a:p>
          <a:p>
            <a:pPr marL="0" lvl="0" indent="0">
              <a:buNone/>
            </a:pPr>
            <a:endParaRPr dirty="0"/>
          </a:p>
          <a:p>
            <a:pPr marL="0" lvl="0" indent="0">
              <a:buNone/>
            </a:pPr>
            <a:r>
              <a:rPr dirty="0"/>
              <a:t>During 2014 to 2023, the number of P&amp;S syphilis cases reported from STD clinics decreased 19.9% among MSM (3,344 to 2,678 cases), increased 229.0% among MSW (617 to 2,030 cases), and increased 57.2% among MSU (367 to 577 cases). Over the same period, the number of cases reported from non-STD clinics increased 54.4% among MSM (8,302 to 12,817 cases), 431.1% among MSW (1,776 to 9,433 cases), and 186.6% among MSU (2,539 to 7,276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Men by Reporting Source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gay, bisexual, and other men who have sex with men (MSM) attending participating STI clinics in the STI Surveillance Network in 2023, the portion diagnosed with primary and secondary syphilis was higher for those that were HIV positive compared with those not known to be HIV positive (6.9% versus 3.0%). The pattern was similar for urogenital gonorrhea, with the proportion of testing positive higher among HIV-positive MSM compared with MSM not known to be HIV positive (10.5% versus 7.2%); however, the proportion testing positive for urogenital chlamydia was similar (5.9% among HIV-positive MSM and 5.6% among MSM not known to be HIV positive).</a:t>
            </a:r>
          </a:p>
          <a:p>
            <a:pPr marL="0" lvl="0" indent="0">
              <a:buNone/>
            </a:pPr>
            <a:endParaRPr dirty="0"/>
          </a:p>
          <a:p>
            <a:pPr marL="0" lvl="0" indent="0">
              <a:buNone/>
            </a:pPr>
            <a:r>
              <a:rPr dirty="0"/>
              <a:t>For this figure, information of HIV status was ascertained from patient self-report of most recent HIV test result or from documentation in the jurisdiction’s HIV surveillance registry.</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53,007 cases of primary and secondary (P&amp;S) syphilis, 53,573 cases of early non-primary non-secondary (ENPNS) syphilis, and 98,791 cases of unknown duration or late syphilis were reported in the United States. During 2022 to 2023,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205,371 cases of syphilis (all stages) — 53,007 cases of primary and secondary (P&amp;S) syphilis, 53,573 cases of early non-primary non-secondary (ENPNS) syphilis, and 98,791 cases of unknown duration or late syphilis — were reported in the United States.</a:t>
            </a:r>
          </a:p>
          <a:p>
            <a:pPr marL="0" lvl="0" indent="0">
              <a:buNone/>
            </a:pPr>
            <a:endParaRPr dirty="0"/>
          </a:p>
          <a:p>
            <a:pPr marL="0" lvl="0" indent="0">
              <a:buNone/>
            </a:pPr>
            <a:r>
              <a:rPr dirty="0"/>
              <a:t>During 2022 to 2023, the rate of syphilis (all stages) did not change substantially (&lt;1.0% change; from 61.1 to 61.3 per 100,000). By stage,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During 2019 to 2023, the rate of syphilis (all stages) increased 57.2% (from 39.0 to 61.3 per 100,000). By stage, the rate of P&amp;S syphilis increased 32.8% (from 11.9 to 15.8 per 100,000), the rate of ENPNS syphilis increased 26.0% (from 12.7 to 16.0 per 100,000), and the rate of unknown duration or late syphilis increased 104.9% (from 14.4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205,371 cases of syphilis (all stages) reported in the United States, representing a &lt;1.0% change from 2022. This overall change reflects a 10.2% decrease in the number of primary and secondary syphilis (P&amp;S) cases (59,016 to 53,007), a 5.9% decrease in the number of early non-primary non-secondary (ENPNS) syphilis cases (56,913 to 53,573), and a 12.8% increase in the number of unknown duration or late syphilis cases (87,571 to 98,791).</a:t>
            </a:r>
          </a:p>
          <a:p>
            <a:pPr marL="0" lvl="0" indent="0">
              <a:buNone/>
            </a:pPr>
            <a:endParaRPr dirty="0"/>
          </a:p>
          <a:p>
            <a:pPr marL="0" lvl="0" indent="0">
              <a:buNone/>
            </a:pPr>
            <a:r>
              <a:rPr dirty="0"/>
              <a:t>In 2023, the largest percentage of syphilis cases were staged as unknown duration or late (48.1%), followed by ENPNS (26.1%), and P&amp;S (25.8%).</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gonorrhea began in 1941 and gonorrhea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a total of 601,319 cases of gonorrhea were reported in the United States. During 2022 to 2023, the rate of reported gonorrhea decreased 7.7% (from 194.4 to 179.5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gonorrhea among men decreased 3.4% (from 236.3 to 228.3 per 100,000) and the rate among women decreased 14.1% (from 152.1 to 130.7 per 100,000).</a:t>
            </a:r>
          </a:p>
          <a:p>
            <a:pPr marL="0" lvl="0" indent="0">
              <a:buNone/>
            </a:pPr>
            <a:endParaRPr dirty="0"/>
          </a:p>
          <a:p>
            <a:pPr marL="0" lvl="0" indent="0">
              <a:buNone/>
            </a:pPr>
            <a:r>
              <a:rPr dirty="0"/>
              <a:t>During 2019 to 2023, the rate of reported gonorrhea among men increased 2.1% (from 223.7 to 228.3 per 100,000) and the rate among women decreased 14.1% (from 152.1 to 130.7 per 100,000). During 2014 to 2023, the rate among men increased 91.7% (from 119.1 to 228.3 per 100,000) and the rate among women increased 30.2% (from 100.4 to 130.7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gonorrhea (206.3 cases per 100,000; 8.1% decrease from 2022), followed by the West (164.3 cases per 100,000; 9.9% decrease from 2022), the Midwest (161.6 cases per 100,000; 12.3% decrease from 2022), and the Northeast (161.4 cases per 100,000; 3.9% increase from 2022).</a:t>
            </a:r>
          </a:p>
          <a:p>
            <a:pPr marL="0" lvl="0" indent="0">
              <a:buNone/>
            </a:pPr>
            <a:endParaRPr dirty="0"/>
          </a:p>
          <a:p>
            <a:pPr marL="0" lvl="0" indent="0">
              <a:buNone/>
            </a:pPr>
            <a:r>
              <a:rPr dirty="0"/>
              <a:t>The Northeast had the greatest five-year increase in rates of reported cases of gonorrhea (144.8 to 161.4 per 100,000; 11.5% increase from 2019). The Northeast also had the greatest 10-year increase in rates of reported cases of gonorrhea (84.4 to 161.4 per 100,000; 91.2%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gonorrhea (691.1 cases per 100,000; 6.5% decrease from 2022), followed by those aged 25 to 29 years (671.2 cases per 100,000; 5.3% decrease from 2022), those aged 30 to 34 years (585.8 cases per 100,000; 2.7% decrease from 2022), those aged 15 to 19 years (337.1 cases per 100,000; 4.5% decrease from 2022), and those aged 35 to 44 years (318.6 cases per 100,000; &lt;1.0% change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non-Hispanic Black or African American men had the highest rate of reported cases of gonorrhea (712.6 per 100,000), followed by non-Hispanic American Indian or Alaska Native men (242.4 per 100,000) and non-Hispanic Native Hawaiian or other Pacific Islander men (224.1 per 100,000). Among women, non-Hispanic Black or African American women also had the highest rate of reported cases of gonorrhea (413.9 per 100,000), followed by non-Hispanic American Indian or Alaska Native women (339.9 per 100,000) and non-Hispanic women of multiple races (144.3 per 100,000).</a:t>
            </a:r>
          </a:p>
          <a:p>
            <a:pPr marL="0" lvl="0" indent="0">
              <a:buNone/>
            </a:pPr>
            <a:endParaRPr dirty="0"/>
          </a:p>
          <a:p>
            <a:pPr marL="0" lvl="0" indent="0">
              <a:buNone/>
            </a:pPr>
            <a:r>
              <a:rPr dirty="0"/>
              <a:t>Using non-Hispanic White persons as the referent category, the greatest relative disparity in rates of reported gonorrhea by race and Hispanic ethnicity across both sexes was observed among non-Hispanic Black or African American men, with a rate ratio of 8.6 times that of non-Hispanic White men. Among women, the greatest relative disparity was observed among non-Hispanic Black or African American women as well, with a rate 8.1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gonorrhea cases by race and Hispanic ethnicity were disproportionate to the percentages among the total population of the United States in 2023. The greatest absolute and relative disparities were observed among non-Hispanic Black or African American persons, who represented 39.2% of reported gonorrhea cases (n = 236,011; 48.9% of gonorrhea cases with reported race or Hispanic ethnicity) despite being 12.6% of the US population. This means that the burden of gonorrhea among non-Hispanic Black or African American persons was 26.6% greater than — or 3.1 times — what would be expected based on their proportion of the population. Additionally, non-Hispanic American Indian or Alaska Native persons were also overrepresented among gonorrhea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gonorrhea cases was among non-Hispanic Black or African American persons (557.8 per 100,000), followed by non-Hispanic American Indian or Alaska Native persons (292.2 per 100,000).</a:t>
            </a:r>
          </a:p>
          <a:p>
            <a:pPr marL="0" lvl="0" indent="0">
              <a:buNone/>
            </a:pPr>
            <a:endParaRPr dirty="0"/>
          </a:p>
          <a:p>
            <a:pPr marL="0" lvl="0" indent="0">
              <a:buNone/>
            </a:pPr>
            <a:r>
              <a:rPr dirty="0"/>
              <a:t>During 2022 to 2023, the only increase in rate of reported gonorrhea cases was among non-Hispanic Asian persons (39.8 to 44.2 per 100,000; 11.1% increase). Non-Hispanic persons of multiple races had the greatest five-year increase in rate of reported gonorrhea (118.4 to 176.3 per 100,000; 48.9% increase from 2019).</a:t>
            </a:r>
          </a:p>
          <a:p>
            <a:pPr marL="0" lvl="0" indent="0">
              <a:buNone/>
            </a:pPr>
            <a:endParaRPr dirty="0"/>
          </a:p>
          <a:p>
            <a:pPr marL="0" lvl="0" indent="0">
              <a:buNone/>
            </a:pPr>
            <a:r>
              <a:rPr dirty="0"/>
              <a:t>During 2022 to 2023, the greatest decrease in rate of reported gonorrhea cases was among non-Hispanic American Indian or Alaska Native persons (373.7 to 292.2 per 100,000; 21.8% decrease). Non-Hispanic American Indian or Alaska Native persons also had the greatest five-year decrease in rate of reported gonorrhea (353.2 to 292.2 per 100,000; 17.3%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gonorrhea were highest among non-Hispanic Black or African American persons (557.8 per 100,000), followed by non-Hispanic American Indian or Alaska Native persons (292.2 per 100,000) and non-Hispanic Native Hawaiian or other Pacific Islander persons (181.3 per 100,000). The greatest number of reported gonorrhea cases was among non-Hispanic Black or African American persons (236,011 cases), followed by non-Hispanic White persons (131,170 cases) and Hispanic or Latino persons of any race(s) (83,535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ranged by state from 34 cases per 100,000 persons in Vermont to 311 cases per 100,000 persons in Alaska. The rate of reported gonorrhea in the District of Columbia was 853 per 100,000 persons.</a:t>
            </a:r>
          </a:p>
          <a:p>
            <a:pPr marL="0" lvl="0" indent="0">
              <a:buNone/>
            </a:pPr>
            <a:endParaRPr dirty="0"/>
          </a:p>
          <a:p>
            <a:pPr marL="0" lvl="0" indent="0">
              <a:buNone/>
            </a:pPr>
            <a:r>
              <a:rPr dirty="0"/>
              <a:t>Among US territories, rates of reported gonorrhea ranged from 37 cases per 100,000 persons in Puerto Rico to 111 cases per 100,000 persons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four states and the District of Columbia (DC; 9.3% of areas with available data) had a rate of reported gonorrhea greater than or equal to 167 cases per 100,000 persons. This increased to 22 states and DC (41.1% of areas with available data) in 2023. During 2022 to 2023, rates of reported gonorrhea increased in 10 states, DC, and four territories.</a:t>
            </a:r>
          </a:p>
          <a:p>
            <a:pPr marL="0" lvl="0" indent="0">
              <a:buNone/>
            </a:pPr>
            <a:endParaRPr dirty="0"/>
          </a:p>
          <a:p>
            <a:pPr marL="0" lvl="0" indent="0">
              <a:buNone/>
            </a:pPr>
            <a:r>
              <a:rPr dirty="0"/>
              <a:t>American Samoa and the Commonwealth of the Northern Mariana Islands began providing data on gonorrhea cases to CDC in 2018; data are not available for those areas prior to that year. In addition, data on reported gonorrhea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four states and the District of Columbia (DC; 9.3% of areas with available data) had a rate of reported gonorrhea greater than or equal to 167 cases per 100,000 persons. This increased to 22 states and DC (41.1% of areas with available data) in 2023.</a:t>
            </a:r>
          </a:p>
          <a:p>
            <a:pPr marL="0" lvl="0" indent="0">
              <a:buNone/>
            </a:pPr>
            <a:endParaRPr dirty="0"/>
          </a:p>
          <a:p>
            <a:pPr marL="0" lvl="0" indent="0">
              <a:buNone/>
            </a:pPr>
            <a:r>
              <a:rPr dirty="0"/>
              <a:t>American Samoa and the Commonwealth of the Northern Mariana Islands began providing data on gonorrhea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91.8% of all counties and county equivalents in the United States reported at least one case of gonorrhea. Out of 3,144 counties and county equivalents, 60 counties or county equivalents (1.9%) reported over half of all cases of gonorrhea (301,375 of 599,193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ranged by state from 21 cases per 100,000 women in Vermont to 350 cases per 100,000 women in Alaska. The rate of reported gonorrhea in the District of Columbia was 406 per 100,000 women.</a:t>
            </a:r>
          </a:p>
          <a:p>
            <a:pPr marL="0" lvl="0" indent="0">
              <a:buNone/>
            </a:pPr>
            <a:endParaRPr dirty="0"/>
          </a:p>
          <a:p>
            <a:pPr marL="0" lvl="0" indent="0">
              <a:buNone/>
            </a:pPr>
            <a:r>
              <a:rPr dirty="0"/>
              <a:t>Among US territories, rates of reported gonorrhea ranged from 33 cases per 100,000 women in Puerto Rico to 138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ranged by state from 43 cases per 100,000 men in Wyoming to 362 cases per 100,000 men in New York. The rate of reported gonorrhea in the District of Columbia was 1,345 per 100,000 men.</a:t>
            </a:r>
          </a:p>
          <a:p>
            <a:pPr marL="0" lvl="0" indent="0">
              <a:buNone/>
            </a:pPr>
            <a:endParaRPr dirty="0"/>
          </a:p>
          <a:p>
            <a:pPr marL="0" lvl="0" indent="0">
              <a:buNone/>
            </a:pPr>
            <a:r>
              <a:rPr dirty="0"/>
              <a:t>Among US territories, rates of reported gonorrhea ranged from 41 cases per 100,000 men in American Samoa, the Commonwealth of the Northern Mariana Islands, and Puerto Rico to 127 cases per 100,000 men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men aged 15 to 24 years ranged by state from 75 cases per 100,000 men aged 15 to 24 years in Vermont to 1,107 cases per 100,000 men aged 15 to 24 years in Louisiana. The rate of reported gonorrhea in the District of Columbia was 2,290 per 100,000 men aged 15 to 24 years.</a:t>
            </a:r>
          </a:p>
          <a:p>
            <a:pPr marL="0" lvl="0" indent="0">
              <a:buNone/>
            </a:pPr>
            <a:endParaRPr dirty="0"/>
          </a:p>
          <a:p>
            <a:pPr marL="0" lvl="0" indent="0">
              <a:buNone/>
            </a:pPr>
            <a:r>
              <a:rPr dirty="0"/>
              <a:t>Among US territories, rates of reported gonorrhea ranged from 61 cases per 100,000 men aged 15 to 24 years in the Commonwealth of the Northern Mariana Islands to 229 cases per 100,000 men aged 15 to 24 years in Guam.</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Rates 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140,392 cases of syphilis (all stages) among men reported in the United States, representing a 2.2% decrease from 2022. This overall decrease among men reflects an 11.6% decrease in the number of primary and secondary syphilis (P&amp;S) cases (44,309 to 39,188), an 8.3% decrease in the number of early non-primary non-secondary (ENPNS) syphilis cases (44,143 to 40,486), and a 10.2% increase in the number of unknown duration or late syphilis cases (55,094 to 60,718).</a:t>
            </a:r>
          </a:p>
          <a:p>
            <a:pPr marL="0" lvl="0" indent="0">
              <a:buNone/>
            </a:pPr>
            <a:endParaRPr dirty="0"/>
          </a:p>
          <a:p>
            <a:pPr marL="0" lvl="0" indent="0">
              <a:buNone/>
            </a:pPr>
            <a:r>
              <a:rPr dirty="0"/>
              <a:t>In 2023, the largest percentage of syphilis cases among men were staged as unknown duration or late (43.2%), followed by ENPNS (28.8%), and P&amp;S (27.9%).</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gonorrhea by race/Hispanic ethnicity (using non-Hispanic White persons as the referent population) varied by region in 2023. Among men, the greatest rate ratio was in the Midwest where the rate of reported gonorrhea among non-Hispanic Black or African American men was 15.3 times the rate among non-Hispanic White men. Among women, the greatest rate ratio was in the Midwest where the rate of reported gonorrhea among non-Hispanic American Indian or Alaska Native women was 11.9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Ratios of Rates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gonorrhea cases reported from STD clinics decreased 10.3% among men (29,849 to 26,763 cases) and decreased 15.9% among women (11,104 to 9,337 cases), while the number of cases reported from non-STD clinics decreased 2.1% among men (304,166 to 297,889 cases) and decreased 13.0% among women (205,253 to 178,476 cases).</a:t>
            </a:r>
          </a:p>
          <a:p>
            <a:pPr marL="0" lvl="0" indent="0">
              <a:buNone/>
            </a:pPr>
            <a:endParaRPr dirty="0"/>
          </a:p>
          <a:p>
            <a:pPr marL="0" lvl="0" indent="0">
              <a:buNone/>
            </a:pPr>
            <a:r>
              <a:rPr dirty="0"/>
              <a:t>During 2014 to 2023, the number of gonorrhea cases reported from STD clinics decreased 16.8% among men (32,179 to 26,763 cases) and decreased 30.0% among women (13,347 to 9,337 cases), while the number of cases reported from non-STD clinics increased 130.0% among men (129,526 to 297,889 cases) and increased 40.5% among women (127,043 to 178,476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“GC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New York City had the highest proportion of gonorrhea cases reported among gay, bisexual, and other men who have sex with men (MSM) among </a:t>
            </a:r>
            <a:r>
              <a:rPr dirty="0" err="1"/>
              <a:t>SSuN</a:t>
            </a:r>
            <a:r>
              <a:rPr dirty="0"/>
              <a:t> jurisdictions meeting the inclusion threshold, Indiana had the highest proportion of gonorrhea cases reported among women, and Indiana had the highest proportion of gonorrhea cases reported among men who have sex with women only. Overall, the proportion of gonorrhea estimated to be attributed to MSM was 50.5%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Utah reported the highest estimated proportion of gonorrhea cases treated with the recommended regimen and Indiana reported the lowest proportion of cases treated with the recommended regimen among jurisdictions participating in </a:t>
            </a:r>
            <a:r>
              <a:rPr dirty="0" err="1"/>
              <a:t>SSuN</a:t>
            </a:r>
            <a:r>
              <a:rPr dirty="0"/>
              <a:t> that met the inclusion criteria. Overall, the proportion of cases treated with the recommended regimen was 76.9%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chlamydia began in 1984 and chlamydia was made a nationally notifiable condition in 1995; however, chlamydia was not reportable in all 50 states and the District of Columbia until 2000. Steady increases in chlamydia case rates beginning in 1996 are due, in part, to improved reporting, increased screening, and the use of more sensitive diagnostic tests.</a:t>
            </a:r>
          </a:p>
          <a:p>
            <a:pPr marL="0" lvl="0" indent="0">
              <a:buNone/>
            </a:pPr>
            <a:endParaRPr dirty="0"/>
          </a:p>
          <a:p>
            <a:pPr marL="0" lvl="0" indent="0">
              <a:buNone/>
            </a:pPr>
            <a:r>
              <a:rPr dirty="0"/>
              <a:t>In 2023, a total of 1,648,568 cases of chlamydia were reported in the United States. During 2022 to 2023, the rate of reported chlamydia did not change substantially (&lt;1.0% change; from 495.0 to 492.2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Year (US 1984-2023).xlsx”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chlamydia among men increased 1.3% (from 363.7 to 368.3 per 100,000) and the rate among women decreased 1.7% (from 621.2 to 610.7 per 100,000).</a:t>
            </a:r>
          </a:p>
          <a:p>
            <a:pPr marL="0" lvl="0" indent="0">
              <a:buNone/>
            </a:pPr>
            <a:endParaRPr dirty="0"/>
          </a:p>
          <a:p>
            <a:pPr marL="0" lvl="0" indent="0">
              <a:buNone/>
            </a:pPr>
            <a:r>
              <a:rPr dirty="0"/>
              <a:t>During 2019 to 2023, the rate of reported chlamydia among men decreased 7.6% (from 398.6 to 368.3 per 100,000) and the rate among women decreased 12.3% (from 696.6 to 610.7 per 100,000). During 2014 to 2023, the rate among men increased 33.4% (from 276.1 to 368.3 per 100,000) and the rate among women decreased 1.8% (from 621.6 to 610.7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Sex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chlamydia (545.3 cases per 100,000; 1.1% decrease from 2022), followed by the Midwest (469.4 cases per 100,000; 2.1% decrease from 2022), the West (458.2 cases per 100,000; 1.2% decrease from 2022), and the Northeast (445.8 cases per 100,000; 3.8% increase from 2022).</a:t>
            </a:r>
          </a:p>
          <a:p>
            <a:pPr marL="0" lvl="0" indent="0">
              <a:buNone/>
            </a:pPr>
            <a:endParaRPr dirty="0"/>
          </a:p>
          <a:p>
            <a:pPr marL="0" lvl="0" indent="0">
              <a:buNone/>
            </a:pPr>
            <a:r>
              <a:rPr dirty="0"/>
              <a:t>There were no substantial increases (≥1.0%) in the rate of reported cases of chlamydia in any region during the five-year period from 2019 to 2023. The South had the greatest 10-year increase in rates of reported cases of chlamydia (486.6 to 545.3 per 100,000; 12.1%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20 to 24 years had the highest rate of reported cases of chlamydia (1,557.1 cases per 100,000; &lt;1.0% change from 2022), followed by those aged 25 to 29 years (1,057.9 cases per 100,000; 2.2% decrease from 2022), those aged 15 to 19 years (886.1 cases per 100,000; 3.2% increase from 2022), those aged 30 to 34 years (711.1 cases per 100,000; &lt;1.0% change from 2022), and those aged 35 to 44 years (349.1 cases per 100,000; 4.0%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non-Hispanic Black or African American women had the highest rate of reported cases of chlamydia (1,342.2 per 100,000), followed by non-Hispanic American Indian or Alaska Native women (1,007.5 per 100,000) and non-Hispanic Native Hawaiian or other Pacific Islander women (812.1 per 100,000). Among men, non-Hispanic Black or African American men also had the highest rate of reported cases of chlamydia (974.7 per 100,000), followed by non-Hispanic American Indian or Alaska Native men (403.8 per 100,000) and non-Hispanic Native Hawaiian or other Pacific Islander men (359.9 per 100,000).</a:t>
            </a:r>
          </a:p>
          <a:p>
            <a:pPr marL="0" lvl="0" indent="0">
              <a:buNone/>
            </a:pPr>
            <a:endParaRPr dirty="0"/>
          </a:p>
          <a:p>
            <a:pPr marL="0" lvl="0" indent="0">
              <a:buNone/>
            </a:pPr>
            <a:r>
              <a:rPr dirty="0"/>
              <a:t>Using non-Hispanic White persons as the referent category, the greatest relative disparity in rates of reported chlamydia by race and Hispanic ethnicity across both sexes was observed among non-Hispanic Black or African American men, with a rate ratio of 7.7 times that of non-Hispanic White men. Among women, the greatest relative disparity was observed among non-Hispanic Black or African American women as well, with a rate 5.7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chlamydia cases by race and Hispanic ethnicity were disproportionate to the percentages among the total population of the United States in 2023. The greatest absolute and relative disparities were observed among non-Hispanic Black or African American persons, who represented 30.0% of reported chlamydia cases (n = 493,754; 42.0% of chlamydia cases with reported race or Hispanic ethnicity) despite being 12.6% of the US population. This means that the burden of chlamydia among non-Hispanic Black or African American persons was 17.4% greater than — or 2.4 times — what would be expected based on their proportion of the population. Additionally, non-Hispanic American Indian or Alaska Native persons were also overrepresented among chlamydia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chlamydia cases was among non-Hispanic Black or African American persons (1,166.9 per 100,000), followed by non-Hispanic American Indian or Alaska Native persons (711.3 per 100,000).</a:t>
            </a:r>
          </a:p>
          <a:p>
            <a:pPr marL="0" lvl="0" indent="0">
              <a:buNone/>
            </a:pPr>
            <a:endParaRPr dirty="0"/>
          </a:p>
          <a:p>
            <a:pPr marL="0" lvl="0" indent="0">
              <a:buNone/>
            </a:pPr>
            <a:r>
              <a:rPr dirty="0"/>
              <a:t>During 2022 to 2023, the greatest increase in rate of reported chlamydia cases was among Hispanic or Latino persons of any race(s) (368.0 to 387.7 per 100,000; 5.4% increase). Non-Hispanic persons of multiple races had the greatest five-year increase in rate of reported chlamydia (226.0 to 353.0 per 100,000; 56.2% increase from 2019).</a:t>
            </a:r>
          </a:p>
          <a:p>
            <a:pPr marL="0" lvl="0" indent="0">
              <a:buNone/>
            </a:pPr>
            <a:endParaRPr dirty="0"/>
          </a:p>
          <a:p>
            <a:pPr marL="0" lvl="0" indent="0">
              <a:buNone/>
            </a:pPr>
            <a:r>
              <a:rPr dirty="0"/>
              <a:t>During 2022 to 2023, the only decrease in rate of reported chlamydia cases was among non-Hispanic White persons (184.3 to 182.1 per 100,000; 1.2% decrease). Non-Hispanic Native Hawaiian or other Pacific Islander persons had the greatest five-year decrease in rate of reported chlamydia (721.6 to 586.7 per 100,000; 18.7%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chlamydia were highest among non-Hispanic Black or African American persons (1,166.9 per 100,000), followed by non-Hispanic American Indian or Alaska Native persons (711.3 per 100,000) and non-Hispanic Native Hawaiian or other Pacific Islander persons (586.7 per 100,000). The greatest number of reported chlamydia cases was among non-Hispanic Black or African American persons (493,754 cases), followed by non-Hispanic White persons (355,937 cases) and Hispanic or Latino persons of any race(s) (252,869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ranged by state from 197 cases per 100,000 persons in New Hampshire to 792 cases per 100,000 persons in Louisiana. The rate of reported chlamydia in the District of Columbia was 1,228 per 100,000 persons.</a:t>
            </a:r>
          </a:p>
          <a:p>
            <a:pPr marL="0" lvl="0" indent="0">
              <a:buNone/>
            </a:pPr>
            <a:endParaRPr dirty="0"/>
          </a:p>
          <a:p>
            <a:pPr marL="0" lvl="0" indent="0">
              <a:buNone/>
            </a:pPr>
            <a:r>
              <a:rPr dirty="0"/>
              <a:t>Among US territories, rates of reported chlamydia ranged from 162 cases per 100,000 persons in Puerto Rico to 771 cases per 100,000 persons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10 states, the District of Columbia (DC), and two US territories (24.1% of areas with available data) had a rate of reported chlamydia greater than or equal to 503 cases per 100,000 persons. This increased to 16 states, DC, and two US territories (33.9% of areas with available data) in 2023. During 2022 to 2023, rates of reported chlamydia increased in 16 states, DC, and four territories.</a:t>
            </a:r>
          </a:p>
          <a:p>
            <a:pPr marL="0" lvl="0" indent="0">
              <a:buNone/>
            </a:pPr>
            <a:endParaRPr dirty="0"/>
          </a:p>
          <a:p>
            <a:pPr marL="0" lvl="0" indent="0">
              <a:buNone/>
            </a:pPr>
            <a:r>
              <a:rPr dirty="0"/>
              <a:t>American Samoa and the Commonwealth of the Northern Mariana Islands began providing data on chlamydia cases to CDC in 2018; data are not available for those areas prior to that year. In addition, data on reported chlamydia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10 states, the District of Columbia (DC), and two US territories (24.1% of areas with available data) had a rate of reported chlamydia greater than or equal to 503 cases per 100,000 persons. This increased to 16 states, DC, and two US territories (33.9% of areas with available data) in 2023.</a:t>
            </a:r>
          </a:p>
          <a:p>
            <a:pPr marL="0" lvl="0" indent="0">
              <a:buNone/>
            </a:pPr>
            <a:endParaRPr dirty="0"/>
          </a:p>
          <a:p>
            <a:pPr marL="0" lvl="0" indent="0">
              <a:buNone/>
            </a:pPr>
            <a:r>
              <a:rPr dirty="0"/>
              <a:t>American Samoa and the Commonwealth of the Northern Mariana Islands began providing data on chlamydia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98.6% of all counties and county equivalents in the United States reported at least one case of chlamydia. Out of 3,144 counties and county equivalents, 92 counties or county equivalents (2.9%) reported over half of all cases of chlamydia (821,839 of 1,639,237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ranged by state from 242 cases per 100,000 women in New Hampshire to 1,031 cases per 100,000 women in Louisiana. The rate of reported chlamydia in the District of Columbia was 1,046 per 100,000 women.</a:t>
            </a:r>
          </a:p>
          <a:p>
            <a:pPr marL="0" lvl="0" indent="0">
              <a:buNone/>
            </a:pPr>
            <a:endParaRPr dirty="0"/>
          </a:p>
          <a:p>
            <a:pPr marL="0" lvl="0" indent="0">
              <a:buNone/>
            </a:pPr>
            <a:r>
              <a:rPr dirty="0"/>
              <a:t>Among US territories, rates of reported chlamydia ranged from 227 cases per 100,000 women in Puerto Rico to 1,199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“CT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and Year, United States, 2014–2023</a:t>
            </a:r>
          </a:p>
        </p:txBody>
      </p:sp>
      <p:pic>
        <p:nvPicPr>
          <p:cNvPr id="3" name="Picture 1" descr="Line graph showing rates of reported primary and secondary syphili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by Jurisdiction, United States and Territories, 2023</a:t>
            </a:r>
          </a:p>
        </p:txBody>
      </p:sp>
      <p:pic>
        <p:nvPicPr>
          <p:cNvPr id="3" name="Picture 1" descr="United States map showing reported chlamydia cases among 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*Per 100,000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15–24 Years by Jurisdiction, United States and Territories, 2023</a:t>
            </a:r>
          </a:p>
        </p:txBody>
      </p:sp>
      <p:pic>
        <p:nvPicPr>
          <p:cNvPr id="3" name="Picture 1" descr="United States map showing rates of reported chlamydi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and Year, United States, 2014–2023</a:t>
            </a:r>
          </a:p>
        </p:txBody>
      </p:sp>
      <p:pic>
        <p:nvPicPr>
          <p:cNvPr id="3" name="Picture 1" descr="Line graph showing reported cases of chlamydi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15.6%, from a low of 13.9% (n = 199,982) in 2014 to a high of 17.9% (n = 295,170) in 2022.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2023</a:t>
            </a:r>
          </a:p>
        </p:txBody>
      </p:sp>
      <p:pic>
        <p:nvPicPr>
          <p:cNvPr id="3" name="Picture 1" descr="Ribbon plot contrastiing the distributions of population and reported primary and secondary syphlis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2,947 primary and secondary (P&amp;S) syphilis cases (5.6%) had missing, unknown, or other race and were not reported to be of Hispanic ethnicity. These cases are included in the “other/unknown”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Year, United States, 2019–2023</a:t>
            </a:r>
          </a:p>
        </p:txBody>
      </p:sp>
      <p:pic>
        <p:nvPicPr>
          <p:cNvPr id="3" name="Picture 1" descr="Line graph showing rates of reported primary and secondary syphilis cases by race/Hispanic ethnicity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primary and secondary syphilis cases with missing, unknown, or other race and not reported to be of Hispanic ethnicity was 6.5%, from a low of 5.6% (n = 2,947) in 2023 to a high of 7.2% (n = 2,822) in 2019. These cases are not shown in this figure.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2023</a:t>
            </a:r>
          </a:p>
        </p:txBody>
      </p:sp>
      <p:pic>
        <p:nvPicPr>
          <p:cNvPr id="3" name="Picture 1" descr="Bar graph showing rates and case counts of primary and secondary syphilis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2,947 primary and secondary (P&amp;S) syphilis cases (5.6%) had missing, unknown, or other race and were not reported to be of Hispanic ethnicity. These cases are not shown in this figure. Including these cases, there were a total of 53,007 cases of P&amp;S syphilis reported among states and the District of Columbia for a rate of 15.8 per 100,000 persons.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2023</a:t>
            </a:r>
          </a:p>
        </p:txBody>
      </p:sp>
      <p:pic>
        <p:nvPicPr>
          <p:cNvPr id="3" name="Picture 1" descr="United States map showing rates of reported primary and secondary syphilis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2014–2023</a:t>
            </a:r>
          </a:p>
        </p:txBody>
      </p:sp>
      <p:pic>
        <p:nvPicPr>
          <p:cNvPr id="3" name="Picture 1" descr="Animated map of the United States showing rates of reported primary and secondary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Sexually Transmitted Infections (STIs) — Reported Cases by STI and Year, United States, 2014–2023</a:t>
            </a:r>
          </a:p>
        </p:txBody>
      </p:sp>
      <p:pic>
        <p:nvPicPr>
          <p:cNvPr id="3" name="Picture 1" descr="Area plot showing reported cases of total syphilis, gonorrhea, and chlamydia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dirty="0"/>
              <a:t>NOTE:</a:t>
            </a:r>
            <a:r>
              <a:rPr dirty="0"/>
              <a:t> “Total syphilis” includes all stages of syphilis and congenital syphilis.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 and 2023</a:t>
            </a:r>
          </a:p>
        </p:txBody>
      </p:sp>
      <p:pic>
        <p:nvPicPr>
          <p:cNvPr id="3" name="Picture 1" descr="United States map showing rates of reported primary and secondary syphili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2023</a:t>
            </a:r>
          </a:p>
        </p:txBody>
      </p:sp>
      <p:pic>
        <p:nvPicPr>
          <p:cNvPr id="3" name="Picture 1" descr="United States map showing rates of reported primary and secondary syphilis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Jurisdiction, 39 States and the District of Columbia, 2023</a:t>
            </a:r>
          </a:p>
        </p:txBody>
      </p:sp>
      <p:pic>
        <p:nvPicPr>
          <p:cNvPr id="3" name="Picture 1" descr="United States map showing rates of reported primary and secondary syphilis cases among men who have sex with men by state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MSM = Men who have sex with men</a:t>
            </a:r>
          </a:p>
          <a:p>
            <a:pPr marL="0" lvl="0" indent="0">
              <a:buNone/>
            </a:pPr>
            <a:r>
              <a:rPr b="1"/>
              <a:t>NOTE:</a:t>
            </a:r>
            <a:r>
              <a:t> Figure displays rates for jurisdictions reporting ≥70% completeness of sex of sex partners data for male primary and secondary syphilis cases in 2023. Population estimates for MSM in US territories are unavailable.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and Year, United States, 2014–2023</a:t>
            </a:r>
          </a:p>
        </p:txBody>
      </p:sp>
      <p:pic>
        <p:nvPicPr>
          <p:cNvPr id="3" name="Picture 1" descr="Ribbon plot showing reported cases of primary and secondary syphilis among men who have sex with men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1941–2023</a:t>
            </a:r>
          </a:p>
        </p:txBody>
      </p:sp>
      <p:pic>
        <p:nvPicPr>
          <p:cNvPr id="3" name="Picture 1" descr="Line graph showing United States rates of reported to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HIV Status and Year, United States, 2014–2023</a:t>
            </a:r>
          </a:p>
        </p:txBody>
      </p:sp>
      <p:pic>
        <p:nvPicPr>
          <p:cNvPr id="3" name="Picture 1" descr="Ribbon plot showing reported cases of primary and secondary syphilis among men with unknown sex of sex partners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Race and Hispanic Ethnicity, United States, 2014–2023</a:t>
            </a:r>
          </a:p>
        </p:txBody>
      </p:sp>
      <p:pic>
        <p:nvPicPr>
          <p:cNvPr id="3" name="Picture 1" descr="Ribbon plot showing reported cases of primary and secondary syphilis among men who have sex with 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men (MSM) and should not be interpreted independently.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Women Only by Race and Hispanic Ethnicity, United States, 2014–2023</a:t>
            </a:r>
          </a:p>
        </p:txBody>
      </p:sp>
      <p:pic>
        <p:nvPicPr>
          <p:cNvPr id="3" name="Picture 1" descr="Ribbon plot showing reported cases of primary and secondary syphilis among men who have sex with women only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women only (MSW) and should not be interpreted independently.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Race and Hispanic Ethnicity, United States, 2014–2023</a:t>
            </a:r>
          </a:p>
        </p:txBody>
      </p:sp>
      <p:pic>
        <p:nvPicPr>
          <p:cNvPr id="3" name="Picture 1" descr="Ribbon plot showing reported cases of primary and secondary syphilis among men with unknown sex of sex partners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with unknown sex of sex partners (MSU) and should not be interpreted independently.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and Year, United States, 2014–2023</a:t>
            </a:r>
          </a:p>
        </p:txBody>
      </p:sp>
      <p:pic>
        <p:nvPicPr>
          <p:cNvPr id="3" name="Picture 1" descr="Line graph showing reported cases of primary and secondary syphilis among men by reporting source and sex of sex partners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MSM = Men who have sex with men; MSW = Men who have sex with women only; MSU = Men with unknown sex of sex partners</a:t>
            </a:r>
          </a:p>
          <a:p>
            <a:pPr marL="0" lvl="0" indent="0">
              <a:buNone/>
            </a:pPr>
            <a:r>
              <a:rPr b="1"/>
              <a:t>NOTE:</a:t>
            </a:r>
            <a:r>
              <a:t> During 2014 to 2023, the percentage of all male cases with unknown reporting source was 10.4%, from a low of 6.6% (n = 1,201) in 2014 to a high of 12.6% (n = 3,777) in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Proportion of MSM with Primary and Secondary Syphilis, Urogenital Gonorrhea, or Urogenital Chlamydia by HIV Status, STI Surveillance Network (SSuN), 2023</a:t>
            </a:r>
          </a:p>
        </p:txBody>
      </p:sp>
      <p:pic>
        <p:nvPicPr>
          <p:cNvPr id="3" name="Picture 1" descr="Bar graph showing the proportion of men who have sex with men attending STD clinics with primary and secondary syphilis, urogenital gonorrhea, or urogenital chlamydia by known HIV statu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a:p>
            <a:pPr marL="0" lvl="0" indent="0">
              <a:buNone/>
            </a:pPr>
            <a:r>
              <a:rPr b="1"/>
              <a:t>NOTE:</a:t>
            </a:r>
            <a:r>
              <a:t> Results are based on data obtained from patients attending a participating STI clinic in 11 jurisdictions.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1941–2023</a:t>
            </a:r>
          </a:p>
        </p:txBody>
      </p:sp>
      <p:pic>
        <p:nvPicPr>
          <p:cNvPr id="3" name="Picture 1" descr="Line graph showing United States rates of reported primary and secondary syphilis, early non-primary non-secondary syphilis and unknown/late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2014–2023</a:t>
            </a:r>
          </a:p>
        </p:txBody>
      </p:sp>
      <p:pic>
        <p:nvPicPr>
          <p:cNvPr id="3" name="Picture 1" descr="Line graph showing United States rates of reported total syphilis, primary and secondary syphilis, early non-primary non-secondary syphilis, and unknown/late syphili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“All stages” includes cases of syphilis reported as primary, secondary, early non-primary non-secondary, or unknown duration or late.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by Stage and Year, United States, 2014–2023</a:t>
            </a:r>
          </a:p>
        </p:txBody>
      </p:sp>
      <p:pic>
        <p:nvPicPr>
          <p:cNvPr id="3" name="Picture 1" descr="Area plot showing reported cases of unknown duration or late syphilis, early non-primary non-secondary syphilis, and primary and secondary syphili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Year, United States, 1941–2023</a:t>
            </a:r>
          </a:p>
        </p:txBody>
      </p:sp>
      <p:pic>
        <p:nvPicPr>
          <p:cNvPr id="3" name="Picture 1" descr="Line graph showing rates of reported gonorrhea cases in the United States by year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and Year, United States, 2014–2023</a:t>
            </a:r>
          </a:p>
        </p:txBody>
      </p:sp>
      <p:pic>
        <p:nvPicPr>
          <p:cNvPr id="3" name="Picture 1" descr="Line graph showing rates of reported gonorrhea case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Region and Year, United States, 2014–2023</a:t>
            </a:r>
          </a:p>
        </p:txBody>
      </p:sp>
      <p:pic>
        <p:nvPicPr>
          <p:cNvPr id="3" name="Picture 1" descr="Line graph showing rates of reported gonorrhea case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15–44 Years by Age Group and Year, United States, 2014–2023</a:t>
            </a:r>
          </a:p>
        </p:txBody>
      </p:sp>
      <p:pic>
        <p:nvPicPr>
          <p:cNvPr id="3" name="Picture 1" descr="Line graph showing estimated rates of reported gonorrhea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2023</a:t>
            </a:r>
          </a:p>
        </p:txBody>
      </p:sp>
      <p:pic>
        <p:nvPicPr>
          <p:cNvPr id="3" name="Picture 1" descr="Bar graph showing rates of reported gonorrhe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75,705 gonorrhea cases among men (20.0%) and 42,245 cases among women (19.1%) had missing, unknown, or other race and were not reported to be of Hispanic ethnicity. These cases are included in the total rates.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Total Population and Reported Cases by Race/Hispanic Ethnicity, United States, 2023</a:t>
            </a:r>
          </a:p>
        </p:txBody>
      </p:sp>
      <p:pic>
        <p:nvPicPr>
          <p:cNvPr id="3" name="Picture 1" descr="Ribbon plot contrastiing the distributions of population and reported gonorrhea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118,750 gonorrhea cases (19.7%) had missing, unknown, or other race and were not reported to be of Hispanic ethnicity. These cases are included in the “other/unknown” category.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United States, 2019–2023</a:t>
            </a:r>
          </a:p>
        </p:txBody>
      </p:sp>
      <p:pic>
        <p:nvPicPr>
          <p:cNvPr id="3" name="Picture 1" descr="Line graph showing rates of reported gonorrhea cases in the United States by race and Hispanic ethnicity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gonorrhea cases with missing, unknown, or other race and not reported to be of Hispanic ethnicity was 22.2%, from a low of 19.7% (n = 118,750) in 2023 to a high of 23.4% (n = 158,822) in 2020. These cases are not shown in this figure.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Case Counts and Rates of Reported Cases by Race/Hispanic Ethnicity and Year, United States, 2023</a:t>
            </a:r>
          </a:p>
        </p:txBody>
      </p:sp>
      <p:pic>
        <p:nvPicPr>
          <p:cNvPr id="3" name="Picture 1" descr="Bar graph showing rates and case counts of gonorrhea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118,750 gonorrhea cases (19.7%) had missing, unknown, or other race and were not reported to be of Hispanic ethnicity. These cases are not shown in this figure. Including these cases, there were a total of 601,319 cases of gonorrhea reported among states and the District of Columbia for a rate of 179.5 per 100,000 persons.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2023</a:t>
            </a:r>
          </a:p>
        </p:txBody>
      </p:sp>
      <p:pic>
        <p:nvPicPr>
          <p:cNvPr id="3" name="Picture 1" descr="United States map showing estimated rates of reported gonorrhea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2014–2023</a:t>
            </a:r>
          </a:p>
        </p:txBody>
      </p:sp>
      <p:pic>
        <p:nvPicPr>
          <p:cNvPr id="3" name="Picture 1" descr="Animated map of the United States showing rates of reported gonorrhea case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Jurisdiction, United States and Territories, 2014 and 2023</a:t>
            </a:r>
          </a:p>
        </p:txBody>
      </p:sp>
      <p:pic>
        <p:nvPicPr>
          <p:cNvPr id="3" name="Picture 1" descr="United States map showing rates of reported gonorrhea case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County, United States, 2023</a:t>
            </a:r>
          </a:p>
        </p:txBody>
      </p:sp>
      <p:pic>
        <p:nvPicPr>
          <p:cNvPr id="3" name="Picture 1" descr="United States map showing rates of reported gonorrhea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2023</a:t>
            </a:r>
          </a:p>
        </p:txBody>
      </p:sp>
      <p:pic>
        <p:nvPicPr>
          <p:cNvPr id="3" name="Picture 1" descr="United States map showing rates of reported gonorrhe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by Jurisdiction, United States and Territories, 2023</a:t>
            </a:r>
          </a:p>
        </p:txBody>
      </p:sp>
      <p:pic>
        <p:nvPicPr>
          <p:cNvPr id="3" name="Picture 1" descr="United States map showing rates of reported gonorrhea cases among 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Men Aged 15–24 Years by Jurisdiction, United States and Territories, 2023</a:t>
            </a:r>
          </a:p>
        </p:txBody>
      </p:sp>
      <p:pic>
        <p:nvPicPr>
          <p:cNvPr id="3" name="Picture 1" descr="United States map showing rates of reported gonorrhea cases among 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Men by Stage and Year, United States, 2014–2023</a:t>
            </a:r>
          </a:p>
        </p:txBody>
      </p:sp>
      <p:pic>
        <p:nvPicPr>
          <p:cNvPr id="3" name="Picture 1" descr="Area plot showing reported cases of unknown duration or late syyphilis, early non-primary non-secondary syphilis, and primary and secondary syphilis among 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2023</a:t>
            </a:r>
          </a:p>
        </p:txBody>
      </p:sp>
      <p:pic>
        <p:nvPicPr>
          <p:cNvPr id="3" name="Picture 1" descr="Two-panel figure showing rate ratios of gonorrhea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and Year, United States, 2014–2023</a:t>
            </a:r>
          </a:p>
        </p:txBody>
      </p:sp>
      <p:pic>
        <p:nvPicPr>
          <p:cNvPr id="3" name="Picture 1" descr="Line graph showing reported cases of gonorrhe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14.1%, from a low of 13.0% (n = 92,354) in 2021 to a high of 14.8% (n = 96,035) in 2022.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STI Surveillance Network (SSuN), 2023</a:t>
            </a:r>
          </a:p>
        </p:txBody>
      </p:sp>
      <p:pic>
        <p:nvPicPr>
          <p:cNvPr id="3" name="Picture 1" descr="Bar graph showing the estimated proportion of men who have sex with men, men who have sex with women only, and women among gonorrhea cases by SSuN jurisdict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(n=5,705) conducted among a random sample of gonorrhea cases reported to participating SSuN jurisdictions during January to December 2023. Includes ten SSuN sites reporting completed case investigations in 2023 for at least 1% of all reported cases.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rPr dirty="0"/>
              <a:t>Gonorrhea — Estimated Proportion of Cases Treated with Recommended Regimen by Jurisdiction, STI Surveillance Network (</a:t>
            </a:r>
            <a:r>
              <a:rPr dirty="0" err="1"/>
              <a:t>SSuN</a:t>
            </a:r>
            <a:r>
              <a:rPr dirty="0"/>
              <a:t>), 2023</a:t>
            </a:r>
          </a:p>
        </p:txBody>
      </p:sp>
      <p:pic>
        <p:nvPicPr>
          <p:cNvPr id="3" name="Picture 1" descr="Bar graph showing the estimated proportion of gonorrhea cases treated by recommended treatment regimen and SSuN jurisdiction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Includes SSuN jurisdictions with treatment and dosage data ascertained for at least 80% of sampled, investigated cases. In 2023, the recommended treatment for uncomplicated gonorrhea was ceftriaxone 500 mg, intramuscular.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Year, United States, 1984–2023</a:t>
            </a:r>
          </a:p>
        </p:txBody>
      </p:sp>
      <p:pic>
        <p:nvPicPr>
          <p:cNvPr id="3" name="Picture 1" descr="Line graph showing rates of reported chlamydia cases in the United States from 198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and Year, United States, 2014–2023</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Region and Year, United States, 2014–2023</a:t>
            </a:r>
          </a:p>
        </p:txBody>
      </p:sp>
      <p:pic>
        <p:nvPicPr>
          <p:cNvPr id="3" name="Picture 1" descr="Line graph showing rates of reported chlamydia case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Men Aged 15–44 Years by Age Group, United States, 2014–2023</a:t>
            </a:r>
          </a:p>
        </p:txBody>
      </p:sp>
      <p:pic>
        <p:nvPicPr>
          <p:cNvPr id="3" name="Picture 1" descr="Line graph showing rates of reported chlamydia cases in the United Stat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2023</a:t>
            </a:r>
          </a:p>
        </p:txBody>
      </p:sp>
      <p:pic>
        <p:nvPicPr>
          <p:cNvPr id="3" name="Picture 1" descr="Bar graph showing rates of rates of reported chlamydi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177,355 chlamydia cases among men (29.1%) and 293,445 cases among women (28.4%) had missing, unknown, or other race and were not reported to be of Hispanic ethnicity. These cases are included in the total rates.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Total Population and Reported Cases by Race/Hispanic Ethnicity, United States, 2023</a:t>
            </a:r>
          </a:p>
        </p:txBody>
      </p:sp>
      <p:pic>
        <p:nvPicPr>
          <p:cNvPr id="3" name="Picture 1" descr="Ribbon plot contrastiing the distributions of population and reported chlamydia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474,218 chlamydia cases (28.8%) had missing, unknown, or other race and were not reported to be of Hispanic ethnicity. These cases are included in the “other/unknown” category.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Year, United States, 2019–2023</a:t>
            </a:r>
          </a:p>
        </p:txBody>
      </p:sp>
      <p:pic>
        <p:nvPicPr>
          <p:cNvPr id="3" name="Picture 1" descr="Line graph showing rates of reported chlamydia cases in the United States by race and Hispanic ethnicity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chlamydia cases with missing, unknown, or other race and not reported to be of Hispanic ethnicity was 32.1%, from a low of 28.8% (n = 474,218) in 2023 to a high of 34.1% (n = 538,834) in 2020. These cases are not shown in this figure.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Case Counts and Rates of Reported Cases by Race/Hispanic Ethnicity, United States, 2023</a:t>
            </a:r>
          </a:p>
        </p:txBody>
      </p:sp>
      <p:pic>
        <p:nvPicPr>
          <p:cNvPr id="3" name="Picture 1" descr="Bar graph showing rates and case counts of chlamydia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474,218 chlamydia cases (28.8%) had missing, unknown, or other race and were not reported to be of Hispanic ethnicity. These cases are not shown in this figure. Including these cases, there were a total of 1,648,568 cases of chlamydia reported among states and the District of Columbia for a rate of 492.2 per 100,000 persons.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2023</a:t>
            </a:r>
          </a:p>
        </p:txBody>
      </p:sp>
      <p:pic>
        <p:nvPicPr>
          <p:cNvPr id="3" name="Picture 1" descr="United States map showing rates of reported chlamydia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2014–2023</a:t>
            </a:r>
          </a:p>
        </p:txBody>
      </p:sp>
      <p:pic>
        <p:nvPicPr>
          <p:cNvPr id="3" name="Picture 1" descr="Animated map of the United States showing rates of reported chlamydia case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Jurisdiction, United States and Territories, 2014 and 2023</a:t>
            </a:r>
          </a:p>
        </p:txBody>
      </p:sp>
      <p:pic>
        <p:nvPicPr>
          <p:cNvPr id="3" name="Picture 1" descr="United States map showing rates of reported chlamydia case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County, United States, 2023</a:t>
            </a:r>
          </a:p>
        </p:txBody>
      </p:sp>
      <p:pic>
        <p:nvPicPr>
          <p:cNvPr id="3" name="Picture 1" descr="United States map showing rates of reported chlamydia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2023</a:t>
            </a:r>
          </a:p>
        </p:txBody>
      </p:sp>
      <p:pic>
        <p:nvPicPr>
          <p:cNvPr id="3" name="Picture 1" descr="United States map showing reported chlamydi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9B467A-76E9-4E52-AEF4-58BD5A8EB378}">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customXml/itemProps2.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3.xml><?xml version="1.0" encoding="utf-8"?>
<ds:datastoreItem xmlns:ds="http://schemas.openxmlformats.org/officeDocument/2006/customXml" ds:itemID="{5CAAB33B-FDB5-4D84-9A8C-554EED5E6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TotalTime>
  <Words>39820</Words>
  <Application>Microsoft Macintosh PowerPoint</Application>
  <PresentationFormat>On-screen Show (16:9)</PresentationFormat>
  <Paragraphs>1376</Paragraphs>
  <Slides>106</Slides>
  <Notes>105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Calibri Light</vt:lpstr>
      <vt:lpstr>Wingdings</vt:lpstr>
      <vt:lpstr>Office Theme</vt:lpstr>
      <vt:lpstr>Sexually Transmitted Infections</vt:lpstr>
      <vt:lpstr>Sexually Transmitted Infections (STIs) — Reported Cases by STI and Year, United States, 2014–2023</vt:lpstr>
      <vt:lpstr>Syphilis — Rates of Reported Cases by Year, United States, 1941–2023</vt:lpstr>
      <vt:lpstr>Syphilis — Rates of Reported Cases by Stage of Infection and Year, United States, 1941–2023</vt:lpstr>
      <vt:lpstr>Syphilis — Rates of Reported Cases by Stage of Infection and Year, United States, 2014–2023</vt:lpstr>
      <vt:lpstr>Syphilis — Reported Cases by Stage and Year, United States, 2014–2023</vt:lpstr>
      <vt:lpstr>Syphilis — Reported Cases Among Women by Stage and Year, United States, 2014–2023</vt:lpstr>
      <vt:lpstr>Syphilis — Reported Cases Among Men by Stage and Year, United States, 2014–2023</vt:lpstr>
      <vt:lpstr>Primary and Secondary Syphilis — Rates of Reported Cases by Sex and Year, United States, 2014–2023</vt:lpstr>
      <vt:lpstr>Primary and Secondary Syphilis — Rates of Reported Cases by Region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by Race/Hispanic Ethnicity and Sex, United States, 2023</vt:lpstr>
      <vt:lpstr>Primary and Secondary Syphilis — Total Population and Reported Cases by Race/Hispanic Ethnicity, United States, 2023</vt:lpstr>
      <vt:lpstr>Primary and Secondary Syphilis — Rates of Reported Cases by Race/Hispanic Ethnicity and Year, United States, 2019–2023</vt:lpstr>
      <vt:lpstr>Primary and Secondary Syphilis — Case Counts and Rates of Reported Cases by Race/Hispanic Ethnicity, United States, 2023</vt:lpstr>
      <vt:lpstr>Primary and Secondary Syphilis — Rates of Reported Cases by Jurisdiction, United States and Territories, 2023</vt:lpstr>
      <vt:lpstr>Primary and Secondary Syphilis — Rates of Reported Cases by Jurisdiction, United States and Territories, 2014–2023</vt:lpstr>
      <vt:lpstr>Primary and Secondary Syphilis — Rates of Reported Cases by Jurisdiction, United States and Territories, 2014 and 2023</vt:lpstr>
      <vt:lpstr>Primary and Secondary Syphilis — Rates of Reported Cases by County,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Estimated Rates of Reported Cases Among MSM by Jurisdiction, 39 States and the District of Columbia, 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Men Who Have Sex with Men by HIV Status and Year, United States, 2014–2023</vt:lpstr>
      <vt:lpstr>Primary and Secondary Syphilis — Reported Cases Among Women and Men Who Have Sex with Women Only by HIV Status and Year, United States, 2014–2023</vt:lpstr>
      <vt:lpstr>Primary and Secondary Syphilis — Reported Cases Among Men with Unknown Sex of Sex Partners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Men Who Have Sex with Men by Race and Hispanic Ethnicity, United States, 2014–2023</vt:lpstr>
      <vt:lpstr>Primary and Secondary Syphilis — Reported Cases Among Men Who Have Sex with Women Only by Race and Hispanic Ethnicity, United States, 2014–2023</vt:lpstr>
      <vt:lpstr>Primary and Secondary Syphilis — Reported Cases Among Women by Race and Hispanic Ethnicity, United States, 2014–2023</vt:lpstr>
      <vt:lpstr>Primary and Secondary Syphilis — Reported Cases Among Men with Unknown Sex of Sex Partners by Race and Hispanic Ethnicity, United States, 2014–2023</vt:lpstr>
      <vt:lpstr>Primary and Secondary Syphilis — Reported Cases by Reporting Source and Sex and Year, United States, 2014–2023</vt:lpstr>
      <vt:lpstr>Primary and Secondary Syphilis — Reported Cases among Men by Reporting Source and Sex of Sex Partners and Year, United States, 2014–2023</vt:lpstr>
      <vt:lpstr>Proportion of MSM with Primary and Secondary Syphilis, Urogenital Gonorrhea, or Urogenital Chlamydia by HIV Status, STI Surveillance Network (SSuN), 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Year, United States, 1941–2023</vt:lpstr>
      <vt:lpstr>Gonorrhea — Rates of Reported Cases by Sex and Year, United States, 2014–2023</vt:lpstr>
      <vt:lpstr>Gonorrhea — Rates of Reported Cases by Region and Year, United States, 2014–2023</vt:lpstr>
      <vt:lpstr>Gonorrhea — Rates of Reported Cases by Age Group and Sex, United States, 2023</vt:lpstr>
      <vt:lpstr>Gonorrhea — Rates of Reported Cases Among Women Aged 15–44 Years by Age Group and Year, United States, 2014–2023</vt:lpstr>
      <vt:lpstr>Gonorrhea — Rates of Reported Cases Among Men Aged 15–44 Years by Age Group and Year, United States, 2014–2023</vt:lpstr>
      <vt:lpstr>Gonorrhea — Rates of Reported Cases by Race/Hispanic Ethnicity and Sex, United States, 2023</vt:lpstr>
      <vt:lpstr>Gonorrhea — Total Population and Reported Cases by Race/Hispanic Ethnicity, United States, 2023</vt:lpstr>
      <vt:lpstr>Gonorrhea — Rates of Reported Cases by Race/Hispanic Ethnicity, United States, 2019–2023</vt:lpstr>
      <vt:lpstr>Gonorrhea — Case Counts and Rates of Reported Cases by Race/Hispanic Ethnicity and Year, United States, 2023</vt:lpstr>
      <vt:lpstr>Gonorrhea — Rates of Reported Cases by Jurisdiction, United States and Territories, 2023</vt:lpstr>
      <vt:lpstr>Gonorrhea — Rates of Reported Cases by Jurisdiction, United States and Territories, 2014–2023</vt:lpstr>
      <vt:lpstr>Gonorrhea — Rates of Reported Cases by Jurisdiction, United States and Territories, 2014 and 2023</vt:lpstr>
      <vt:lpstr>Gonorrhea — Rates of Reported Cases by County, United States, 2023</vt:lpstr>
      <vt:lpstr>Gonorrhea — Rates of Reported Cases Among Women by Jurisdiction, United States and Territories, 2023</vt:lpstr>
      <vt:lpstr>Gonorrhea — Rates of Reported Cases Among Women Aged 15–24 Years by Jurisdiction, United States and Territories, 2023</vt:lpstr>
      <vt:lpstr>Gonorrhea — Rates of Reported Cases Among Men by Jurisdiction, United States and Territories, 2023</vt:lpstr>
      <vt:lpstr>Gonorrhea — Rates of Reported Cases Among Men Aged 15–24 Years by Jurisdiction, United States and Territories, 2023</vt:lpstr>
      <vt:lpstr>Gonorrhea — Ratios of Rates of Reported Cases by Sex, Race/Hispanic Ethnicity, and Region, United States, 2023</vt:lpstr>
      <vt:lpstr>Gonorrhea — Reported Cases by Reporting Source and Sex and Year, United States, 2014–2023</vt:lpstr>
      <vt:lpstr>Gonorrhea — Proportion of STD Clinic Patients Testing Positive by Age Group, Sex, and Sex of Sex Partners, STI Surveillance Network (SSuN), 2023</vt:lpstr>
      <vt:lpstr>Gonorrhea — Estimated Proportion of Cases by Sex and Sex of Sex Partners and Jurisdiction, STI Surveillance Network (SSuN), 2023</vt:lpstr>
      <vt:lpstr>Gonorrhea — Estimated Proportion of Cases Treated with Recommended Regimen by Jurisdiction, STI Surveillance Network (SSuN), 2023</vt:lpstr>
      <vt:lpstr>Chlamydia — Rates of Reported Cases by Year, United States, 1984–2023</vt:lpstr>
      <vt:lpstr>Chlamydia — Rates of Reported Cases by Sex and Year, United States, 2014–2023</vt:lpstr>
      <vt:lpstr>Chlamydia — Rates of Reported Cases by Region and Year, United States, 2014–2023</vt:lpstr>
      <vt:lpstr>Chlamydia — Rates of Reported Cases by Age Group and Sex, United States, 2023</vt:lpstr>
      <vt:lpstr>Chlamydia — Rates of Reported Cases Among Women Aged 15–44 Years by Age Group and Year, United States, 2014–2023</vt:lpstr>
      <vt:lpstr>Chlamydia — Rates of Reported Cases Among Men Aged 15–44 Years by Age Group, United States, 2014–2023</vt:lpstr>
      <vt:lpstr>Chlamydia — Rates of Reported Cases by Race/Hispanic Ethnicity and Sex, United States, 2023</vt:lpstr>
      <vt:lpstr>Chlamydia — Total Population and Reported Cases by Race/Hispanic Ethnicity, United States, 2023</vt:lpstr>
      <vt:lpstr>Chlamydia — Rates of Reported Cases by Race/Hispanic Ethnicity and Year, United States, 2019–2023</vt:lpstr>
      <vt:lpstr>Chlamydia — Case Counts and Rates of Reported Cases by Race/Hispanic Ethnicity, United States, 2023</vt:lpstr>
      <vt:lpstr>Chlamydia — Rates of Reported Cases by Jurisdiction, United States and Territories, 2023</vt:lpstr>
      <vt:lpstr>Chlamydia — Rates of Reported Cases by Jurisdiction, United States and Territories, 2014–2023</vt:lpstr>
      <vt:lpstr>Chlamydia — Rates of Reported Cases by Jurisdiction, United States and Territories, 2014 and 2023</vt:lpstr>
      <vt:lpstr>Chlamydia — Rates of Reported Cases by County, United States, 2023</vt:lpstr>
      <vt:lpstr>Chlamydia — Rates of Reported Cases Among Women by Jurisdiction, United States and Territories, 2023</vt:lpstr>
      <vt:lpstr>Chlamydia — Rates of Reported Cases Among Women Aged 15–24 Years by Jurisdiction, United States and Territories, 2023</vt:lpstr>
      <vt:lpstr>Chlamydia — Rates of Reported Cases Among Men by Jurisdiction, United States and Territories, 2023</vt:lpstr>
      <vt:lpstr>Chlamydia — Rates of Reported Cases Among Men Aged 15–24 Years by Jurisdiction, United States and Territories, 2023</vt:lpstr>
      <vt:lpstr>Chlamydia — Ratios of Rates of Reported Cases Among Persons Aged 15–24 Years by Sex, Race/Hispanic Ethnicity, and Region, United States, 2023</vt:lpstr>
      <vt:lpstr>Chlamydia — Reported Cases by Reporting Source and Sex and Year, United States, 2014–2023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Huang, Amy</cp:lastModifiedBy>
  <cp:revision>4</cp:revision>
  <dcterms:created xsi:type="dcterms:W3CDTF">2024-10-24T16:17:16Z</dcterms:created>
  <dcterms:modified xsi:type="dcterms:W3CDTF">2025-02-03T15:07:56Z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