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2" r:id="rId4"/>
  </p:sldMasterIdLst>
  <p:notesMasterIdLst>
    <p:notesMasterId r:id="rId109"/>
  </p:notesMasterIdLst>
  <p:sldIdLst>
    <p:sldId id="38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D12E1B-1235-4EBD-9E15-A6EDCFEE802D}" v="2" dt="2024-01-22T19:51:44.723"/>
    <p1510:client id="{B2F62646-3010-47D9-A36F-DF6163D5F92A}" v="3" dt="2024-01-22T20:31:34.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65850" autoAdjust="0"/>
  </p:normalViewPr>
  <p:slideViewPr>
    <p:cSldViewPr snapToGrid="0">
      <p:cViewPr varScale="1">
        <p:scale>
          <a:sx n="109" d="100"/>
          <a:sy n="109" d="100"/>
        </p:scale>
        <p:origin x="22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std/statistics/syphilis-supplement/default.ht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Using syphilis case notification data provided to CDC through the National Notifiable Diseases Surveillance System (NNDSS), these slides display trends in selected reported behaviors among cases of primary and secondary syphilis in the United States during 2018-2022.</a:t>
            </a:r>
          </a:p>
          <a:p>
            <a:pPr fontAlgn="base"/>
            <a:endParaRPr lang="en-US" sz="1200" kern="1200" dirty="0">
              <a:solidFill>
                <a:schemeClr val="tx1"/>
              </a:solidFill>
              <a:effectLst/>
              <a:latin typeface="+mn-lt"/>
              <a:ea typeface="+mn-ea"/>
              <a:cs typeface="+mn-cs"/>
            </a:endParaRPr>
          </a:p>
          <a:p>
            <a:pPr fontAlgn="base"/>
            <a:r>
              <a:rPr lang="en-US" dirty="0"/>
              <a:t>Data points for the figures presented in these slides as well as Technical Notes about data sources, data collection and reporting practices, and case definitions are available </a:t>
            </a:r>
            <a:r>
              <a:rPr lang="en-US"/>
              <a:t>at </a:t>
            </a:r>
            <a:r>
              <a:rPr lang="en-US" sz="1800" u="sng">
                <a:solidFill>
                  <a:srgbClr val="0563C1"/>
                </a:solidFill>
                <a:effectLst/>
                <a:latin typeface="Calibri" panose="020F0502020204030204" pitchFamily="34" charset="0"/>
                <a:ea typeface="Calibri" panose="020F0502020204030204" pitchFamily="34" charset="0"/>
                <a:hlinkClick r:id="rId3"/>
              </a:rPr>
              <a:t>https://www.cdc.gov/std/statistics/syphilis-supplement/default.htm</a:t>
            </a:r>
            <a:r>
              <a:rPr lang="en-US"/>
              <a:t>. </a:t>
            </a:r>
            <a:endParaRPr lang="en-US" dirty="0"/>
          </a:p>
          <a:p>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a:r>
              <a:rPr lang="en-US" sz="1200" b="0" kern="1200" dirty="0">
                <a:solidFill>
                  <a:schemeClr val="tx1"/>
                </a:solidFill>
                <a:effectLst/>
                <a:latin typeface="+mn-lt"/>
                <a:ea typeface="+mn-ea"/>
                <a:cs typeface="+mn-cs"/>
              </a:rPr>
              <a:t>Centers for Disease Control and Prevention. </a:t>
            </a:r>
            <a:r>
              <a:rPr lang="en-US" sz="1200" b="0" i="1" kern="1200" dirty="0">
                <a:solidFill>
                  <a:schemeClr val="tx1"/>
                </a:solidFill>
                <a:effectLst/>
                <a:latin typeface="+mn-lt"/>
                <a:ea typeface="+mn-ea"/>
                <a:cs typeface="+mn-cs"/>
              </a:rPr>
              <a:t>Syphilis Surveillance Supplemental Slides, 2018–2022. </a:t>
            </a:r>
            <a:r>
              <a:rPr lang="en-US" sz="1200" b="0" kern="1200" dirty="0">
                <a:solidFill>
                  <a:schemeClr val="tx1"/>
                </a:solidFill>
                <a:effectLst/>
                <a:latin typeface="+mn-lt"/>
                <a:ea typeface="+mn-ea"/>
                <a:cs typeface="+mn-cs"/>
              </a:rPr>
              <a:t>Atlanta: U.S. Department of Health and Human Services; 2024. </a:t>
            </a:r>
            <a:endParaRPr lang="en-US" sz="1800" b="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57066" indent="-291179">
              <a:defRPr>
                <a:solidFill>
                  <a:schemeClr val="tx1"/>
                </a:solidFill>
                <a:latin typeface="Myriad Web Pro" panose="020B0503030403020204" pitchFamily="34" charset="0"/>
              </a:defRPr>
            </a:lvl2pPr>
            <a:lvl3pPr marL="1164717" indent="-232943">
              <a:defRPr>
                <a:solidFill>
                  <a:schemeClr val="tx1"/>
                </a:solidFill>
                <a:latin typeface="Myriad Web Pro" panose="020B0503030403020204" pitchFamily="34" charset="0"/>
              </a:defRPr>
            </a:lvl3pPr>
            <a:lvl4pPr marL="1630604" indent="-232943">
              <a:defRPr>
                <a:solidFill>
                  <a:schemeClr val="tx1"/>
                </a:solidFill>
                <a:latin typeface="Myriad Web Pro" panose="020B0503030403020204" pitchFamily="34" charset="0"/>
              </a:defRPr>
            </a:lvl4pPr>
            <a:lvl5pPr marL="2096491" indent="-232943">
              <a:defRPr>
                <a:solidFill>
                  <a:schemeClr val="tx1"/>
                </a:solidFill>
                <a:latin typeface="Myriad Web Pro" panose="020B0503030403020204" pitchFamily="34" charset="0"/>
              </a:defRPr>
            </a:lvl5pPr>
            <a:lvl6pPr marL="2562377" indent="-232943" fontAlgn="base">
              <a:spcBef>
                <a:spcPct val="0"/>
              </a:spcBef>
              <a:spcAft>
                <a:spcPct val="0"/>
              </a:spcAft>
              <a:defRPr>
                <a:solidFill>
                  <a:schemeClr val="tx1"/>
                </a:solidFill>
                <a:latin typeface="Myriad Web Pro" panose="020B0503030403020204" pitchFamily="34" charset="0"/>
              </a:defRPr>
            </a:lvl6pPr>
            <a:lvl7pPr marL="3028264" indent="-232943" fontAlgn="base">
              <a:spcBef>
                <a:spcPct val="0"/>
              </a:spcBef>
              <a:spcAft>
                <a:spcPct val="0"/>
              </a:spcAft>
              <a:defRPr>
                <a:solidFill>
                  <a:schemeClr val="tx1"/>
                </a:solidFill>
                <a:latin typeface="Myriad Web Pro" panose="020B0503030403020204" pitchFamily="34" charset="0"/>
              </a:defRPr>
            </a:lvl7pPr>
            <a:lvl8pPr marL="3494151" indent="-232943" fontAlgn="base">
              <a:spcBef>
                <a:spcPct val="0"/>
              </a:spcBef>
              <a:spcAft>
                <a:spcPct val="0"/>
              </a:spcAft>
              <a:defRPr>
                <a:solidFill>
                  <a:schemeClr val="tx1"/>
                </a:solidFill>
                <a:latin typeface="Myriad Web Pro" panose="020B0503030403020204" pitchFamily="34" charset="0"/>
              </a:defRPr>
            </a:lvl8pPr>
            <a:lvl9pPr marL="3960038" indent="-232943"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2963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cocaine use was most frequently reported in the Northeast (5.4%), followed by the South (4.8%), West (4.7%), and Midwest (3.9%).</a:t>
            </a:r>
          </a:p>
          <a:p>
            <a:pPr marL="0" lvl="0" indent="0">
              <a:buNone/>
            </a:pPr>
            <a:endParaRPr/>
          </a:p>
          <a:p>
            <a:pPr marL="0" lvl="0" indent="0">
              <a:buNone/>
            </a:pPr>
            <a:r>
              <a:t>When examining trends within each region during 2018 to 2022, the proportion of P&amp;S syphilis cases among MSW that reported cocaine use increased in the Northeast (4.3% to 5.4%), remained stable in the South (4.9% to 4.8%), decreased in the West (5.9% to 4.7%), and decreased in the Midwest (5.4% to 3.9%).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incarceration was most frequently reported among non-Hispanic White persons (17.2%), followed by non-Hispanic Black or African American persons (10.7%) and Hispanic or Latino persons (10.1%).</a:t>
            </a:r>
          </a:p>
          <a:p>
            <a:pPr marL="0" lvl="0" indent="0">
              <a:buNone/>
            </a:pPr>
            <a:endParaRPr/>
          </a:p>
          <a:p>
            <a:pPr marL="0" lvl="0" indent="0">
              <a:buNone/>
            </a:pPr>
            <a:r>
              <a:t>When examining trends within each race and Hispanic ethnicity during 2018 to 2022, the proportion of P&amp;S syphilis cases that reported incarceration increased among non-Hispanic White persons (11.1% to 17.2%), remained stable among non-Hispanic Black or African American persons (10.1% to 10.7%), and remained stable among Hispanic or Latino persons (10.0% to 10.1%).</a:t>
            </a:r>
          </a:p>
          <a:p>
            <a:pPr marL="0" lvl="0" indent="0">
              <a:buNone/>
            </a:pPr>
            <a:endParaRPr/>
          </a:p>
          <a:p>
            <a:pPr marL="0" lvl="0" indent="0">
              <a:buNone/>
            </a:pPr>
            <a:r>
              <a:t>During 2018 to 2022, 89.1% of P&amp;S syphilis cases with information on incarceration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incarceration was most frequently reported among non-Hispanic White women (23.6%), followed by Hispanic or Latino women (11.9%) and non-Hispanic Black or African American women (7.4%).</a:t>
            </a:r>
          </a:p>
          <a:p>
            <a:pPr marL="0" lvl="0" indent="0">
              <a:buNone/>
            </a:pPr>
            <a:endParaRPr/>
          </a:p>
          <a:p>
            <a:pPr marL="0" lvl="0" indent="0">
              <a:buNone/>
            </a:pPr>
            <a:r>
              <a:t>When examining trends within each race and Hispanic ethnicity during 2018 to 2022, the proportion of P&amp;S syphilis cases among women that reported incarceration remained stable among non-Hispanic White women (22.7% to 23.6%), decreased among non-Hispanic Black or African American women (10.0% to 7.4%), and decreased among Hispanic or Latino women (17.3% to 11.9%).</a:t>
            </a:r>
          </a:p>
          <a:p>
            <a:pPr marL="0" lvl="0" indent="0">
              <a:buNone/>
            </a:pPr>
            <a:endParaRPr/>
          </a:p>
          <a:p>
            <a:pPr marL="0" lvl="0" indent="0">
              <a:buNone/>
            </a:pPr>
            <a:r>
              <a:t>During 2018 to 2022, 88.4% of P&amp;S syphilis cases among women with information on incarceration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incarceration was most frequently reported among non-Hispanic White MSW (28.0%), followed by Hispanic or Latino MSW (20.8%) and non-Hispanic Black or African American MSW (17.0%).</a:t>
            </a:r>
          </a:p>
          <a:p>
            <a:pPr marL="0" lvl="0" indent="0">
              <a:buNone/>
            </a:pPr>
            <a:endParaRPr/>
          </a:p>
          <a:p>
            <a:pPr marL="0" lvl="0" indent="0">
              <a:buNone/>
            </a:pPr>
            <a:r>
              <a:t>When examining trends within each race and Hispanic ethnicity during 2018 to 2022, the proportion of P&amp;S syphilis cases among MSW that reported incarceration increased among non-Hispanic White MSW (23.8% to 28.0%), remained stable among Hispanic or Latino MSW (20.0% to 20.8%), and decreased among non-Hispanic Black or African American MSW (19.4% to 17.0%).</a:t>
            </a:r>
          </a:p>
          <a:p>
            <a:pPr marL="0" lvl="0" indent="0">
              <a:buNone/>
            </a:pPr>
            <a:endParaRPr/>
          </a:p>
          <a:p>
            <a:pPr marL="0" lvl="0" indent="0">
              <a:buNone/>
            </a:pPr>
            <a:r>
              <a:t>During 2018 to 2022, 89.7% of P&amp;S syphilis cases among MSW with information on incarceration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incarceration was most frequently reported among non-Hispanic Black or African American MSM (6.1%), followed by non-Hispanic White MSM (5.0%) and Hispanic or Latino MSM (3.1%).</a:t>
            </a:r>
          </a:p>
          <a:p>
            <a:pPr marL="0" lvl="0" indent="0">
              <a:buNone/>
            </a:pPr>
            <a:endParaRPr/>
          </a:p>
          <a:p>
            <a:pPr marL="0" lvl="0" indent="0">
              <a:buNone/>
            </a:pPr>
            <a:r>
              <a:t>When examining trends within each race and Hispanic ethnicity during 2018 to 2022, the proportion of P&amp;S syphilis cases among MSM that reported incarceration remained stable among non-Hispanic Black or African American MSM (5.6% to 6.1%), remained stable among non-Hispanic White MSM (5.0% in both years), and decreased among Hispanic or Latino MSM (5.0% to 3.1%).</a:t>
            </a:r>
          </a:p>
          <a:p>
            <a:pPr marL="0" lvl="0" indent="0">
              <a:buNone/>
            </a:pPr>
            <a:endParaRPr/>
          </a:p>
          <a:p>
            <a:pPr marL="0" lvl="0" indent="0">
              <a:buNone/>
            </a:pPr>
            <a:r>
              <a:t>During 2018 to 2022, 89.4% of P&amp;S syphilis cases among MSM with information on incarceration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103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cocaine use was most frequently reported in the Midwest (5.0%), followed by the West (3.7%), South (3.0%), and Northeast (1.6%).</a:t>
            </a:r>
          </a:p>
          <a:p>
            <a:pPr marL="0" lvl="0" indent="0">
              <a:buNone/>
            </a:pPr>
            <a:endParaRPr/>
          </a:p>
          <a:p>
            <a:pPr marL="0" lvl="0" indent="0">
              <a:buNone/>
            </a:pPr>
            <a:r>
              <a:t>When examining trends within each region during 2018 to 2022, the proportion of P&amp;S syphilis cases among MSM that reported cocaine use increased in the Midwest (3.6% to 5.0%), remained stable in the South (2.8% to 3.0%), remained stable in the West (3.9% to 3.7%), and decreased in the Northeast (3.9% to 1.6%).</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cocaine use was most frequently reported among non-Hispanic White persons (5.0%), followed by non-Hispanic Black or African American persons (3.8%) and Hispanic or Latino persons (3.0%).</a:t>
            </a:r>
          </a:p>
          <a:p>
            <a:pPr marL="0" lvl="0" indent="0">
              <a:buNone/>
            </a:pPr>
            <a:endParaRPr/>
          </a:p>
          <a:p>
            <a:pPr marL="0" lvl="0" indent="0">
              <a:buNone/>
            </a:pPr>
            <a:r>
              <a:t>When examining trends within each race and Hispanic ethnicity during 2018 to 2022, the proportion of P&amp;S syphilis cases that reported cocaine use remained stable among non-Hispanic Black or African American persons (3.0% to 3.8%), remained stable among non-Hispanic White persons (4.9% to 5.0%), and decreased among Hispanic or Latino persons (4.1% to 3.0%).</a:t>
            </a:r>
          </a:p>
          <a:p>
            <a:pPr marL="0" lvl="0" indent="0">
              <a:buNone/>
            </a:pPr>
            <a:endParaRPr/>
          </a:p>
          <a:p>
            <a:pPr marL="0" lvl="0" indent="0">
              <a:buNone/>
            </a:pPr>
            <a:r>
              <a:t>During 2018 to 2022, 87.7% of P&amp;S syphilis cases with information on cocaine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cocaine use was most frequently reported among non-Hispanic White women (6.6%), followed by non-Hispanic Black or African American women (4.6%) and Hispanic or Latino women (2.9%).</a:t>
            </a:r>
          </a:p>
          <a:p>
            <a:pPr marL="0" lvl="0" indent="0">
              <a:buNone/>
            </a:pPr>
            <a:endParaRPr/>
          </a:p>
          <a:p>
            <a:pPr marL="0" lvl="0" indent="0">
              <a:buNone/>
            </a:pPr>
            <a:r>
              <a:t>When examining trends within each race and Hispanic ethnicity during 2018 to 2022, the proportion of P&amp;S syphilis cases among women that reported cocaine use increased among non-Hispanic Black or African American women (3.0% to 4.6%), decreased among non-Hispanic White women (8.6% to 6.6%), and decreased among Hispanic or Latino women (5.8% to 2.9%).</a:t>
            </a:r>
          </a:p>
          <a:p>
            <a:pPr marL="0" lvl="0" indent="0">
              <a:buNone/>
            </a:pPr>
            <a:endParaRPr/>
          </a:p>
          <a:p>
            <a:pPr marL="0" lvl="0" indent="0">
              <a:buNone/>
            </a:pPr>
            <a:r>
              <a:t>During 2018 to 2022, 87.3% of P&amp;S syphilis cases among women with information on cocaine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cocaine use was most frequently reported among non-Hispanic White MSW (5.8%), followed by Hispanic or Latino MSW (4.8%) and non-Hispanic Black or African American MSW (4.4%).</a:t>
            </a:r>
          </a:p>
          <a:p>
            <a:pPr marL="0" lvl="0" indent="0">
              <a:buNone/>
            </a:pPr>
            <a:endParaRPr/>
          </a:p>
          <a:p>
            <a:pPr marL="0" lvl="0" indent="0">
              <a:buNone/>
            </a:pPr>
            <a:r>
              <a:t>When examining trends within each race and Hispanic ethnicity during 2018 to 2022, the proportion of P&amp;S syphilis cases among MSW that reported cocaine use remained stable among non-Hispanic Black or African American MSW (4.1% to 4.4%), remained stable among Hispanic or Latino MSW (5.4% to 4.8%), and decreased among non-Hispanic White MSW (7.0% to 5.8%).</a:t>
            </a:r>
          </a:p>
          <a:p>
            <a:pPr marL="0" lvl="0" indent="0">
              <a:buNone/>
            </a:pPr>
            <a:endParaRPr/>
          </a:p>
          <a:p>
            <a:pPr marL="0" lvl="0" indent="0">
              <a:buNone/>
            </a:pPr>
            <a:r>
              <a:t>During 2018 to 2022, 88.8% of P&amp;S syphilis cases among MSW with information on cocaine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cocaine use was most frequently reported among non-Hispanic White MSM (4.2%), followed by non-Hispanic Black or African American MSM (3.0%) and Hispanic or Latino MSM (2.5%).</a:t>
            </a:r>
          </a:p>
          <a:p>
            <a:pPr marL="0" lvl="0" indent="0">
              <a:buNone/>
            </a:pPr>
            <a:endParaRPr/>
          </a:p>
          <a:p>
            <a:pPr marL="0" lvl="0" indent="0">
              <a:buNone/>
            </a:pPr>
            <a:r>
              <a:t>When examining trends within each race and Hispanic ethnicity during 2018 to 2022, the proportion of P&amp;S syphilis cases among MSM that reported cocaine use remained stable among non-Hispanic Black or African American MSM (2.7% to 3.0%), remained stable among non-Hispanic White MSM (4.0% to 4.2%), and decreased among Hispanic or Latino MSM (3.6% to 2.5%).</a:t>
            </a:r>
          </a:p>
          <a:p>
            <a:pPr marL="0" lvl="0" indent="0">
              <a:buNone/>
            </a:pPr>
            <a:endParaRPr/>
          </a:p>
          <a:p>
            <a:pPr marL="0" lvl="0" indent="0">
              <a:buNone/>
            </a:pPr>
            <a:r>
              <a:t>During 2018 to 2022, 88.0% of P&amp;S syphilis cases among MSM with information on cocaine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crack use was most frequently reported among women (3.0%), followed by MSW (1.6%) and MSM (0.8%).</a:t>
            </a:r>
          </a:p>
          <a:p>
            <a:pPr marL="0" lvl="0" indent="0">
              <a:buNone/>
            </a:pPr>
            <a:endParaRPr/>
          </a:p>
          <a:p>
            <a:pPr marL="0" lvl="0" indent="0">
              <a:buNone/>
            </a:pPr>
            <a:r>
              <a:t>During 2018 to 2022, the proportion of P&amp;S syphilis cases that reported crack use remained stable among MSM (0.7% to 0.8%), decreased among women (4.3% to 3.0%), and remained stable among MSW (2.3% to 1.6%).</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crack use was most frequently reported in the Midwest (1.7%), followed by the South (1.6%), Northeast (1.4%), and West (1.2%).</a:t>
            </a:r>
          </a:p>
          <a:p>
            <a:pPr marL="0" lvl="0" indent="0">
              <a:buNone/>
            </a:pPr>
            <a:endParaRPr/>
          </a:p>
          <a:p>
            <a:pPr marL="0" lvl="0" indent="0">
              <a:buNone/>
            </a:pPr>
            <a:r>
              <a:t>When examining trends within each region during 2018 to 2022, the proportion of P&amp;S syphilis cases that reported crack use remained stable in the West (0.7% to 1.2%), remained stable in the Midwest (1.3% to 1.7%), remained stable in the South (2.0% to 1.6%), and remained stable in the Northeast (1.7% to 1.4%).</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crack use was most frequently reported in the Northeast (4.5%), followed by the South (3.3%), Midwest (3.1%), and West (1.9%).</a:t>
            </a:r>
          </a:p>
          <a:p>
            <a:pPr marL="0" lvl="0" indent="0">
              <a:buNone/>
            </a:pPr>
            <a:endParaRPr/>
          </a:p>
          <a:p>
            <a:pPr marL="0" lvl="0" indent="0">
              <a:buNone/>
            </a:pPr>
            <a:r>
              <a:t>When examining trends within each region during 2018 to 2022, the proportion of P&amp;S syphilis cases among women that reported crack use remained stable in the Midwest (3.2% to 3.1%), remained stable in the West (2.1% to 1.9%), decreased in the South (5.1% to 3.3%), and decreased in the Northeast (8.9% to 4.5%).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crack use was most frequently reported in the Northeast (1.9%), followed by the South (1.7%), Midwest (1.5%), and West (1.4%).</a:t>
            </a:r>
          </a:p>
          <a:p>
            <a:pPr marL="0" lvl="0" indent="0">
              <a:buNone/>
            </a:pPr>
            <a:endParaRPr/>
          </a:p>
          <a:p>
            <a:pPr marL="0" lvl="0" indent="0">
              <a:buNone/>
            </a:pPr>
            <a:r>
              <a:t>When examining trends within each region during 2018 to 2022, the proportion of P&amp;S syphilis cases among MSW that reported crack use remained stable in the West (1.2% to 1.4%), remained stable in the Northeast (2.8% to 1.9%), decreased in the South (2.9% to 1.7%), and decreased in the Midwest (3.4% to 1.5%).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2018 to 2022, a plurality (41.4%) of primary and secondary syphilis cases were among men who have sex with men (MSM; 94,342).</a:t>
            </a:r>
          </a:p>
          <a:p>
            <a:pPr marL="0" lvl="0" indent="0">
              <a:buNone/>
            </a:pPr>
            <a:endParaRPr/>
          </a:p>
          <a:p>
            <a:pPr marL="0" lvl="0" indent="0">
              <a:buNone/>
            </a:pPr>
            <a:r>
              <a:t>During 2021 to 2022, the number of cases among MSM increased 4.0% (19,229 in 2021 to 20,004 in 2022), while the number of cases increased 19.5% among women (12,265 in 2021 to 14,652 in 2022), increased 19.0% among men who have sex with women only (MSW; 11,228 in 2021 to 13,359 in 2022), and did not change substantially (&lt;1.0% change) among men with unknown sex of sex partners (MSU; 10,892 in 2021 to 10,946 in 2022).</a:t>
            </a:r>
          </a:p>
          <a:p>
            <a:pPr marL="0" lvl="0" indent="0">
              <a:buNone/>
            </a:pPr>
            <a:endParaRPr/>
          </a:p>
          <a:p>
            <a:pPr marL="0" lvl="0" indent="0">
              <a:buNone/>
            </a:pPr>
            <a:r>
              <a:t>During 2018 to 2022, the number of cases among MSM increased 6.6% (18,760 in 2018 to 20,004 in 2022), while the number of cases increased 193.3% among women (4,995 in 2018 to 14,652 in 2022), increased 146.7% among MSW (5,416 in 2018 to 13,359 in 2022), and increased 86.9% among MSU (5,858 in 2018 to 10,946 in 2022).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crack use was most frequently reported in the Midwest (1.1%), followed by the South and West (0.8% in both regions) and Northeast (0.5%).</a:t>
            </a:r>
          </a:p>
          <a:p>
            <a:pPr marL="0" lvl="0" indent="0">
              <a:buNone/>
            </a:pPr>
            <a:endParaRPr/>
          </a:p>
          <a:p>
            <a:pPr marL="0" lvl="0" indent="0">
              <a:buNone/>
            </a:pPr>
            <a:r>
              <a:t>When examining trends within each region during 2018 to 2022, the proportion of P&amp;S syphilis cases among MSM that reported crack use remained stable in the West (0.3% to 0.8%), remained stable in the Midwest (0.5% to 1.1%), remained stable in the South (1.0% to 0.8%), and remained stable in the Northeast (1.1% to 0.5%).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crack use was most frequently reported among non-Hispanic White persons (2.1%), followed by non-Hispanic Black or African American persons (1.8%) and Hispanic or Latino persons (0.5%).</a:t>
            </a:r>
          </a:p>
          <a:p>
            <a:pPr marL="0" lvl="0" indent="0">
              <a:buNone/>
            </a:pPr>
            <a:endParaRPr/>
          </a:p>
          <a:p>
            <a:pPr marL="0" lvl="0" indent="0">
              <a:buNone/>
            </a:pPr>
            <a:r>
              <a:t>When examining trends within each race and Hispanic ethnicity during 2018 to 2022, the proportion of P&amp;S syphilis cases that reported crack use remained stable among non-Hispanic Black or African American persons (1.5% to 1.8%), remained stable among non-Hispanic White persons (2.2% to 2.1%), and remained stable among Hispanic or Latino persons (0.7% to 0.5%).</a:t>
            </a:r>
          </a:p>
          <a:p>
            <a:pPr marL="0" lvl="0" indent="0">
              <a:buNone/>
            </a:pPr>
            <a:endParaRPr/>
          </a:p>
          <a:p>
            <a:pPr marL="0" lvl="0" indent="0">
              <a:buNone/>
            </a:pPr>
            <a:r>
              <a:t>During 2018 to 2022, 87.7% of P&amp;S syphilis cases with information on crack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crack use was most frequently reported among non-Hispanic White women (4.2%), followed by non-Hispanic Black or African American women (3.1%) and Hispanic or Latino women (1.0%).</a:t>
            </a:r>
          </a:p>
          <a:p>
            <a:pPr marL="0" lvl="0" indent="0">
              <a:buNone/>
            </a:pPr>
            <a:endParaRPr/>
          </a:p>
          <a:p>
            <a:pPr marL="0" lvl="0" indent="0">
              <a:buNone/>
            </a:pPr>
            <a:r>
              <a:t>When examining trends within each race and Hispanic ethnicity during 2018 to 2022, the proportion of P&amp;S syphilis cases among women that reported crack use remained stable among non-Hispanic Black or African American women (3.0% to 3.1%), decreased among non-Hispanic White women (6.8% to 4.2%), and decreased among Hispanic or Latino women (2.1% to 1.0%).</a:t>
            </a:r>
          </a:p>
          <a:p>
            <a:pPr marL="0" lvl="0" indent="0">
              <a:buNone/>
            </a:pPr>
            <a:endParaRPr/>
          </a:p>
          <a:p>
            <a:pPr marL="0" lvl="0" indent="0">
              <a:buNone/>
            </a:pPr>
            <a:r>
              <a:t>During 2018 to 2022, 87.3% of P&amp;S syphilis cases among women with information on crack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crack use was most frequently reported among non-Hispanic White MSW (2.1%), followed by non-Hispanic Black or African American MSW (2.0%) and Hispanic or Latino MSW (0.4%).</a:t>
            </a:r>
          </a:p>
          <a:p>
            <a:pPr marL="0" lvl="0" indent="0">
              <a:buNone/>
            </a:pPr>
            <a:endParaRPr/>
          </a:p>
          <a:p>
            <a:pPr marL="0" lvl="0" indent="0">
              <a:buNone/>
            </a:pPr>
            <a:r>
              <a:t>When examining trends within each race and Hispanic ethnicity during 2018 to 2022, the proportion of P&amp;S syphilis cases among MSW that reported crack use remained stable among non-Hispanic Black or African American MSW (2.3% to 2.0%), remained stable among Hispanic or Latino MSW (0.6% to 0.4%), and decreased among non-Hispanic White MSW (3.8% to 2.1%).</a:t>
            </a:r>
          </a:p>
          <a:p>
            <a:pPr marL="0" lvl="0" indent="0">
              <a:buNone/>
            </a:pPr>
            <a:endParaRPr/>
          </a:p>
          <a:p>
            <a:pPr marL="0" lvl="0" indent="0">
              <a:buNone/>
            </a:pPr>
            <a:r>
              <a:t>During 2018 to 2022, 88.9% of P&amp;S syphilis cases among MSW with information on crack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crack use was most frequently reported among non-Hispanic Black or African American MSM and non-Hispanic White MSM (1.0% in both groups), followed by Hispanic or Latino MSM (0.3%).</a:t>
            </a:r>
          </a:p>
          <a:p>
            <a:pPr marL="0" lvl="0" indent="0">
              <a:buNone/>
            </a:pPr>
            <a:endParaRPr/>
          </a:p>
          <a:p>
            <a:pPr marL="0" lvl="0" indent="0">
              <a:buNone/>
            </a:pPr>
            <a:r>
              <a:t>When examining trends within each race and Hispanic ethnicity during 2018 to 2022, the proportion of P&amp;S syphilis cases among MSM that reported crack use remained stable among non-Hispanic Black or African American MSM (0.8% to 1.0%), remained stable among non-Hispanic White MSM (0.8% to 1.0%), and remained stable among Hispanic or Latino MSM (0.4% to 0.3%).</a:t>
            </a:r>
          </a:p>
          <a:p>
            <a:pPr marL="0" lvl="0" indent="0">
              <a:buNone/>
            </a:pPr>
            <a:endParaRPr/>
          </a:p>
          <a:p>
            <a:pPr marL="0" lvl="0" indent="0">
              <a:buNone/>
            </a:pPr>
            <a:r>
              <a:t>During 2018 to 2022, 88.0% of P&amp;S syphilis cases among MSM with information on crack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heroin use was most frequently reported among women (4.5%), followed by MSW (2.8%) and MSM (0.7%).</a:t>
            </a:r>
          </a:p>
          <a:p>
            <a:pPr marL="0" lvl="0" indent="0">
              <a:buNone/>
            </a:pPr>
            <a:endParaRPr/>
          </a:p>
          <a:p>
            <a:pPr marL="0" lvl="0" indent="0">
              <a:buNone/>
            </a:pPr>
            <a:r>
              <a:t>During 2018 to 2022, the proportion of P&amp;S syphilis cases that reported heroin use remained stable among MSM (0.9% to 0.7%), decreased among MSW (4.2% to 2.8%), and decreased among women (6.9% to 4.5%).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heroin use was most frequently reported in the West (3.2%), followed by the Midwest (2.3%), South (2.0%), and Northeast (1.3%).</a:t>
            </a:r>
          </a:p>
          <a:p>
            <a:pPr marL="0" lvl="0" indent="0">
              <a:buNone/>
            </a:pPr>
            <a:endParaRPr/>
          </a:p>
          <a:p>
            <a:pPr marL="0" lvl="0" indent="0">
              <a:buNone/>
            </a:pPr>
            <a:r>
              <a:t>When examining trends within each region during 2018 to 2022, the proportion of P&amp;S syphilis cases that reported heroin use remained stable in the Northeast (1.0% to 1.3%), remained stable in the Midwest (2.3% in both years), remained stable in the West (3.1% to 3.2%), and remained stable in the South (2.2% to 2.0%).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heroin use was most frequently reported in the West (6.4%), followed by the Midwest (4.2%), South (3.8%), and Northeast (3.6%).</a:t>
            </a:r>
          </a:p>
          <a:p>
            <a:pPr marL="0" lvl="0" indent="0">
              <a:buNone/>
            </a:pPr>
            <a:endParaRPr/>
          </a:p>
          <a:p>
            <a:pPr marL="0" lvl="0" indent="0">
              <a:buNone/>
            </a:pPr>
            <a:r>
              <a:t>When examining trends within each region during 2018 to 2022, the proportion of P&amp;S syphilis cases among women that reported heroin use decreased in the West (8.1% to 6.4%), decreased in the South (6.0% to 3.8%), decreased in the Northeast (6.0% to 3.6%), and decreased in the Midwest (7.8% to 4.2%).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heroin use was most frequently reported in the West (3.9%), followed by the Midwest (2.7%), South (2.5%), and Northeast (1.7%).</a:t>
            </a:r>
          </a:p>
          <a:p>
            <a:pPr marL="0" lvl="0" indent="0">
              <a:buNone/>
            </a:pPr>
            <a:endParaRPr/>
          </a:p>
          <a:p>
            <a:pPr marL="0" lvl="0" indent="0">
              <a:buNone/>
            </a:pPr>
            <a:r>
              <a:t>When examining trends within each region during 2018 to 2022, the proportion of P&amp;S syphilis cases among MSW that reported heroin use remained stable in the Northeast (1.1% to 1.7%), remained stable in the Midwest (3.6% to 2.7%), decreased in the South (3.6% to 2.5%), and decreased in the West (6.0% to 3.9%).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heroin use was most frequently reported in the West (0.8%), followed by the Midwest (0.7%), South (0.6%), and Northeast (0.5%).</a:t>
            </a:r>
          </a:p>
          <a:p>
            <a:pPr marL="0" lvl="0" indent="0">
              <a:buNone/>
            </a:pPr>
            <a:endParaRPr/>
          </a:p>
          <a:p>
            <a:pPr marL="0" lvl="0" indent="0">
              <a:buNone/>
            </a:pPr>
            <a:r>
              <a:t>When examining trends within each region during 2018 to 2022, the proportion of P&amp;S syphilis cases among MSM that reported heroin use remained stable in the West (0.9% to 0.8%), remained stable in the Northeast (0.7% to 0.5%), remained stable in the South (0.9% to 0.6%), and remained stable in the Midwest (1.1% to 0.7%).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11.8% of primary and secondary (P&amp;S) syphilis cases reported methamphetamine use, 7.0% reported injection drug use, 3.8% reported cocaine use, 2.2% reported heroin use, and 1.5% reported crack use.</a:t>
            </a:r>
          </a:p>
          <a:p>
            <a:pPr marL="0" lvl="0" indent="0">
              <a:buNone/>
            </a:pPr>
            <a:endParaRPr/>
          </a:p>
          <a:p>
            <a:pPr marL="0" lvl="0" indent="0">
              <a:buNone/>
            </a:pPr>
            <a:r>
              <a:t>During 2018 to 2022, the proportion of P&amp;S syphilis cases that reported injection drug use increased (5.1% to 7.0%), the proportion of P&amp;S syphilis cases that reported methamphetamine use increased (9.9% to 11.8%), the proportion of P&amp;S syphilis cases that reported crack use remained stable (1.5% in both years), the proportion of P&amp;S syphilis cases that reported cocaine use remained stable (3.9% to 3.8%), and the proportion of P&amp;S syphilis cases that reported heroin use remained stable (2.3% to 2.2%).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heroin use was most frequently reported among non-Hispanic White persons (4.5%), followed by Hispanic or Latino persons (1.1%) and non-Hispanic Black or African American persons (0.7%).</a:t>
            </a:r>
          </a:p>
          <a:p>
            <a:pPr marL="0" lvl="0" indent="0">
              <a:buNone/>
            </a:pPr>
            <a:endParaRPr/>
          </a:p>
          <a:p>
            <a:pPr marL="0" lvl="0" indent="0">
              <a:buNone/>
            </a:pPr>
            <a:r>
              <a:t>When examining trends within each race and Hispanic ethnicity during 2018 to 2022, the proportion of P&amp;S syphilis cases that reported heroin use remained stable among non-Hispanic White persons (4.3% to 4.5%), remained stable among non-Hispanic Black or African American persons (0.8% to 0.7%), and remained stable among Hispanic or Latino persons (1.4% to 1.1%).</a:t>
            </a:r>
          </a:p>
          <a:p>
            <a:pPr marL="0" lvl="0" indent="0">
              <a:buNone/>
            </a:pPr>
            <a:endParaRPr/>
          </a:p>
          <a:p>
            <a:pPr marL="0" lvl="0" indent="0">
              <a:buNone/>
            </a:pPr>
            <a:r>
              <a:t>During 2018 to 2022, 87.7% of P&amp;S syphilis cases with information on heroin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heroin use was most frequently reported among non-Hispanic White women (8.4%), followed by Hispanic or Latino women (1.9%) and non-Hispanic Black or African American women (1.0%).</a:t>
            </a:r>
          </a:p>
          <a:p>
            <a:pPr marL="0" lvl="0" indent="0">
              <a:buNone/>
            </a:pPr>
            <a:endParaRPr/>
          </a:p>
          <a:p>
            <a:pPr marL="0" lvl="0" indent="0">
              <a:buNone/>
            </a:pPr>
            <a:r>
              <a:t>When examining trends within each race and Hispanic ethnicity during 2018 to 2022, the proportion of P&amp;S syphilis cases among women that reported heroin use remained stable among non-Hispanic Black or African American women (1.3% to 1.0%), decreased among non-Hispanic White women (13.5% to 8.4%), and decreased among Hispanic or Latino women (5.6% to 1.9%).</a:t>
            </a:r>
          </a:p>
          <a:p>
            <a:pPr marL="0" lvl="0" indent="0">
              <a:buNone/>
            </a:pPr>
            <a:endParaRPr/>
          </a:p>
          <a:p>
            <a:pPr marL="0" lvl="0" indent="0">
              <a:buNone/>
            </a:pPr>
            <a:r>
              <a:t>During 2018 to 2022, 87.2% of P&amp;S syphilis cases among women with information on heroin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heroin use was most frequently reported among non-Hispanic White MSW (5.7%), followed by Hispanic or Latino MSW (2.5%) and non-Hispanic Black or African American MSW (0.9%).</a:t>
            </a:r>
          </a:p>
          <a:p>
            <a:pPr marL="0" lvl="0" indent="0">
              <a:buNone/>
            </a:pPr>
            <a:endParaRPr/>
          </a:p>
          <a:p>
            <a:pPr marL="0" lvl="0" indent="0">
              <a:buNone/>
            </a:pPr>
            <a:r>
              <a:t>When examining trends within each race and Hispanic ethnicity during 2018 to 2022, the proportion of P&amp;S syphilis cases among MSW that reported heroin use remained stable among Hispanic or Latino MSW (3.1% to 2.5%), decreased among non-Hispanic White MSW (8.1% to 5.7%), and remained stable among non-Hispanic Black or African American MSW (1.5% to 0.9%).</a:t>
            </a:r>
          </a:p>
          <a:p>
            <a:pPr marL="0" lvl="0" indent="0">
              <a:buNone/>
            </a:pPr>
            <a:endParaRPr/>
          </a:p>
          <a:p>
            <a:pPr marL="0" lvl="0" indent="0">
              <a:buNone/>
            </a:pPr>
            <a:r>
              <a:t>During 2018 to 2022, 88.8% of P&amp;S syphilis cases among MSW with information on heroin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heroin use was most frequently reported among non-Hispanic White MSM (1.3%), followed by Hispanic or Latino MSM (0.4%) and non-Hispanic Black or African American MSM (0.3%).</a:t>
            </a:r>
          </a:p>
          <a:p>
            <a:pPr marL="0" lvl="0" indent="0">
              <a:buNone/>
            </a:pPr>
            <a:endParaRPr/>
          </a:p>
          <a:p>
            <a:pPr marL="0" lvl="0" indent="0">
              <a:buNone/>
            </a:pPr>
            <a:r>
              <a:t>When examining trends within each race and Hispanic ethnicity during 2018 to 2022, the proportion of P&amp;S syphilis cases among MSM that reported heroin use remained stable among non-Hispanic Black or African American MSM (0.4% to 0.3%), remained stable among non-Hispanic White MSM (1.6% to 1.3%), and remained stable among Hispanic or Latino MSM (0.5% to 0.4%).</a:t>
            </a:r>
          </a:p>
          <a:p>
            <a:pPr marL="0" lvl="0" indent="0">
              <a:buNone/>
            </a:pPr>
            <a:endParaRPr/>
          </a:p>
          <a:p>
            <a:pPr marL="0" lvl="0" indent="0">
              <a:buNone/>
            </a:pPr>
            <a:r>
              <a:t>During 2018 to 2022, 88.0% of P&amp;S syphilis cases among MSM with information on heroin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injection drug use was most frequently reported among women (11.8%), followed by MSW (8.0%) and MSM (3.5%).</a:t>
            </a:r>
          </a:p>
          <a:p>
            <a:pPr marL="0" lvl="0" indent="0">
              <a:buNone/>
            </a:pPr>
            <a:endParaRPr/>
          </a:p>
          <a:p>
            <a:pPr marL="0" lvl="0" indent="0">
              <a:buNone/>
            </a:pPr>
            <a:r>
              <a:t>During 2018 to 2022, the proportion of P&amp;S syphilis cases that reported injection drug use remained stable among MSM (3.1% to 3.5%), remained stable among MSW (7.4% to 8.0%), and remained stable among women (11.4% to 11.8%).</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injection drug use was most frequently reported in the Midwest (12.4%), followed by the West (8.9%), South (5.6%), and Northeast (3.1%).</a:t>
            </a:r>
          </a:p>
          <a:p>
            <a:pPr marL="0" lvl="0" indent="0">
              <a:buNone/>
            </a:pPr>
            <a:endParaRPr/>
          </a:p>
          <a:p>
            <a:pPr marL="0" lvl="0" indent="0">
              <a:buNone/>
            </a:pPr>
            <a:r>
              <a:t>When examining trends within each region during 2018 to 2022, the proportion of P&amp;S syphilis cases that reported injection drug use increased in the Midwest (5.7% to 12.4%), increased in the South (3.9% to 5.6%), remained stable in the West (8.3% to 8.9%), and remained stable in the Northeast (2.9% to 3.1%).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injection drug use was most frequently reported in the Midwest (19.2%), followed by the West (14.0%), South (9.2%), and Northeast (6.7%).</a:t>
            </a:r>
          </a:p>
          <a:p>
            <a:pPr marL="0" lvl="0" indent="0">
              <a:buNone/>
            </a:pPr>
            <a:endParaRPr/>
          </a:p>
          <a:p>
            <a:pPr marL="0" lvl="0" indent="0">
              <a:buNone/>
            </a:pPr>
            <a:r>
              <a:t>When examining trends within each region during 2018 to 2022, the proportion of P&amp;S syphilis cases among women that reported injection drug use increased in the Midwest (14.4% to 19.2%), remained stable in the South (8.3% to 9.2%), decreased in the West (17.7% to 14.0%), and decreased in the Northeast (9.2% to 6.7%).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injection drug use was most frequently reported in the Midwest (13.4%), followed by the West (9.6%), South (6.7%), and Northeast (2.5%).</a:t>
            </a:r>
          </a:p>
          <a:p>
            <a:pPr marL="0" lvl="0" indent="0">
              <a:buNone/>
            </a:pPr>
            <a:endParaRPr/>
          </a:p>
          <a:p>
            <a:pPr marL="0" lvl="0" indent="0">
              <a:buNone/>
            </a:pPr>
            <a:r>
              <a:t>When examining trends within each region during 2018 to 2022, the proportion of P&amp;S syphilis cases among MSW that reported injection drug use increased in the Midwest (6.7% to 13.4%), increased in the South (4.9% to 6.7%), remained stable in the Northeast (2.4% to 2.5%), and decreased in the West (13.7% to 9.6%).</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injection drug use was most frequently reported in the Midwest (6.1%), followed by the West (4.9%), South (2.7%), and Northeast (2.1%).</a:t>
            </a:r>
          </a:p>
          <a:p>
            <a:pPr marL="0" lvl="0" indent="0">
              <a:buNone/>
            </a:pPr>
            <a:endParaRPr/>
          </a:p>
          <a:p>
            <a:pPr marL="0" lvl="0" indent="0">
              <a:buNone/>
            </a:pPr>
            <a:r>
              <a:t>When examining trends within each region during 2018 to 2022, the proportion of P&amp;S syphilis cases among MSM that reported injection drug use increased in the Midwest (3.9% to 6.1%), remained stable in the West (4.3% to 4.9%), remained stable in the South (2.5% to 2.7%), and remained stable in the Northeast (2.3% to 2.1%).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injection drug use was most frequently reported among non-Hispanic White persons (13.0%), followed by Hispanic or Latino persons (3.7%) and non-Hispanic Black or African American persons (1.8%).</a:t>
            </a:r>
          </a:p>
          <a:p>
            <a:pPr marL="0" lvl="0" indent="0">
              <a:buNone/>
            </a:pPr>
            <a:endParaRPr/>
          </a:p>
          <a:p>
            <a:pPr marL="0" lvl="0" indent="0">
              <a:buNone/>
            </a:pPr>
            <a:r>
              <a:t>When examining trends within each race and Hispanic ethnicity during 2018 to 2022, the proportion of P&amp;S syphilis cases that reported injection drug use increased among non-Hispanic White persons (9.4% to 13.0%), remained stable among non-Hispanic Black or African American persons (1.5% to 1.8%), and remained stable among Hispanic or Latino persons (3.7% in both years).</a:t>
            </a:r>
          </a:p>
          <a:p>
            <a:pPr marL="0" lvl="0" indent="0">
              <a:buNone/>
            </a:pPr>
            <a:endParaRPr/>
          </a:p>
          <a:p>
            <a:pPr marL="0" lvl="0" indent="0">
              <a:buNone/>
            </a:pPr>
            <a:r>
              <a:t>During 2018 to 2022, 89.3% of P&amp;S syphilis cases with information on injection drug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17.4% of primary and secondary (P&amp;S) syphilis cases among women reported methamphetamine use, 11.8% reported injection drug use, 4.8% reported cocaine use, 4.5% reported heroin use, and 3.0% reported crack use.</a:t>
            </a:r>
          </a:p>
          <a:p>
            <a:pPr marL="0" lvl="0" indent="0">
              <a:buNone/>
            </a:pPr>
            <a:endParaRPr/>
          </a:p>
          <a:p>
            <a:pPr marL="0" lvl="0" indent="0">
              <a:buNone/>
            </a:pPr>
            <a:r>
              <a:t>During 2018 to 2022, the proportion of P&amp;S syphilis cases among women that reported injection drug use remained stable (11.4% to 11.8%), the proportion of P&amp;S syphilis cases among women that reported methamphetamine use remained stable (18.0% to 17.4%), the proportion of P&amp;S syphilis cases among women that reported cocaine use remained stable (5.5% to 4.8%), the proportion of P&amp;S syphilis cases among women that reported crack use decreased (4.3% to 3.0%), and the proportion of P&amp;S syphilis cases among women that reported heroin use decreased (6.9% to 4.5%).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injection drug use was most frequently reported among non-Hispanic White women (20.4%), followed by Hispanic or Latino women (5.8%) and non-Hispanic Black or African American women (1.8%).</a:t>
            </a:r>
          </a:p>
          <a:p>
            <a:pPr marL="0" lvl="0" indent="0">
              <a:buNone/>
            </a:pPr>
            <a:endParaRPr/>
          </a:p>
          <a:p>
            <a:pPr marL="0" lvl="0" indent="0">
              <a:buNone/>
            </a:pPr>
            <a:r>
              <a:t>When examining trends within each race and Hispanic ethnicity during 2018 to 2022, the proportion of P&amp;S syphilis cases among women that reported injection drug use remained stable among non-Hispanic Black or African American women (1.5% to 1.8%), decreased among non-Hispanic White women (23.2% to 20.4%), and decreased among Hispanic or Latino women (9.0% to 5.8%).</a:t>
            </a:r>
          </a:p>
          <a:p>
            <a:pPr marL="0" lvl="0" indent="0">
              <a:buNone/>
            </a:pPr>
            <a:endParaRPr/>
          </a:p>
          <a:p>
            <a:pPr marL="0" lvl="0" indent="0">
              <a:buNone/>
            </a:pPr>
            <a:r>
              <a:t>During 2018 to 2022, 88.4% of P&amp;S syphilis cases among women with information on injection drug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injection drug use was most frequently reported among non-Hispanic White MSW (15.8%), followed by Hispanic or Latino MSW (5.1%) and non-Hispanic Black or African American MSW (2.0%).</a:t>
            </a:r>
          </a:p>
          <a:p>
            <a:pPr marL="0" lvl="0" indent="0">
              <a:buNone/>
            </a:pPr>
            <a:endParaRPr/>
          </a:p>
          <a:p>
            <a:pPr marL="0" lvl="0" indent="0">
              <a:buNone/>
            </a:pPr>
            <a:r>
              <a:t>When examining trends within each race and Hispanic ethnicity during 2018 to 2022, the proportion of P&amp;S syphilis cases among MSW that reported injection drug use remained stable among non-Hispanic Black or African American MSW (1.3% to 2.0%), remained stable among non-Hispanic White MSW (16.6% to 15.8%), and decreased among Hispanic or Latino MSW (6.9% to 5.1%).</a:t>
            </a:r>
          </a:p>
          <a:p>
            <a:pPr marL="0" lvl="0" indent="0">
              <a:buNone/>
            </a:pPr>
            <a:endParaRPr/>
          </a:p>
          <a:p>
            <a:pPr marL="0" lvl="0" indent="0">
              <a:buNone/>
            </a:pPr>
            <a:r>
              <a:t>During 2018 to 2022, 89.7% of P&amp;S syphilis cases among MSW with information on injection drug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injection drug use was most frequently reported among non-Hispanic White MSM (6.0%), followed by Hispanic or Latino MSM (2.1%) and non-Hispanic Black or African American MSM (1.6%).</a:t>
            </a:r>
          </a:p>
          <a:p>
            <a:pPr marL="0" lvl="0" indent="0">
              <a:buNone/>
            </a:pPr>
            <a:endParaRPr/>
          </a:p>
          <a:p>
            <a:pPr marL="0" lvl="0" indent="0">
              <a:buNone/>
            </a:pPr>
            <a:r>
              <a:t>When examining trends within each race and Hispanic ethnicity during 2018 to 2022, the proportion of P&amp;S syphilis cases among MSM that reported injection drug use increased among non-Hispanic White MSM (4.8% to 6.0%), remained stable among non-Hispanic Black or African American MSM (1.6% in both years), and remained stable among Hispanic or Latino MSM (2.3% to 2.1%).</a:t>
            </a:r>
          </a:p>
          <a:p>
            <a:pPr marL="0" lvl="0" indent="0">
              <a:buNone/>
            </a:pPr>
            <a:endParaRPr/>
          </a:p>
          <a:p>
            <a:pPr marL="0" lvl="0" indent="0">
              <a:buNone/>
            </a:pPr>
            <a:r>
              <a:t>During 2018 to 2022, 89.5% of P&amp;S syphilis cases among MSM with information on injection drug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methamphetamine use was most frequently reported among women (17.4%), followed by MSW (15.0%) and MSM (7.3%).</a:t>
            </a:r>
          </a:p>
          <a:p>
            <a:pPr marL="0" lvl="0" indent="0">
              <a:buNone/>
            </a:pPr>
            <a:endParaRPr/>
          </a:p>
          <a:p>
            <a:pPr marL="0" lvl="0" indent="0">
              <a:buNone/>
            </a:pPr>
            <a:r>
              <a:t>During 2018 to 2022, the proportion of P&amp;S syphilis cases that reported methamphetamine use remained stable among MSW (14.4% to 15.0%), remained stable among women (18.0% to 17.4%), and remained stable among MSM (7.6% to 7.3%).</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methamphetamine use was most frequently reported in the West (20.2%), followed by the South (10.2%), Midwest (10.1%), and Northeast (3.0%).</a:t>
            </a:r>
          </a:p>
          <a:p>
            <a:pPr marL="0" lvl="0" indent="0">
              <a:buNone/>
            </a:pPr>
            <a:endParaRPr/>
          </a:p>
          <a:p>
            <a:pPr marL="0" lvl="0" indent="0">
              <a:buNone/>
            </a:pPr>
            <a:r>
              <a:t>When examining trends within each region during 2018 to 2022, the proportion of P&amp;S syphilis cases that reported methamphetamine use increased in the South (6.6% to 10.2%), increased in the Midwest (9.0% to 10.1%), increased in the West (18.0% to 20.2%), and remained stable in the Northeast (3.5% to 3.0%).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methamphetamine use was most frequently reported in the West (28.5%), followed by the South (15.4%), Midwest (13.2%), and Northeast (2.1%).</a:t>
            </a:r>
          </a:p>
          <a:p>
            <a:pPr marL="0" lvl="0" indent="0">
              <a:buNone/>
            </a:pPr>
            <a:endParaRPr/>
          </a:p>
          <a:p>
            <a:pPr marL="0" lvl="0" indent="0">
              <a:buNone/>
            </a:pPr>
            <a:r>
              <a:t>When examining trends within each region during 2018 to 2022, the proportion of P&amp;S syphilis cases among women that reported methamphetamine use increased in the South (10.5% to 15.4%), remained stable in the Northeast (2.0% to 2.1%), decreased in the West (31.9% to 28.5%), and decreased in the Midwest (21.7% to 13.2%).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methamphetamine use was most frequently reported in the West (23.4%), followed by the South (13.9%), Midwest (12.2%), and Northeast (2.2%).</a:t>
            </a:r>
          </a:p>
          <a:p>
            <a:pPr marL="0" lvl="0" indent="0">
              <a:buNone/>
            </a:pPr>
            <a:endParaRPr/>
          </a:p>
          <a:p>
            <a:pPr marL="0" lvl="0" indent="0">
              <a:buNone/>
            </a:pPr>
            <a:r>
              <a:t>When examining trends within each region during 2018 to 2022, the proportion of P&amp;S syphilis cases among MSW that reported methamphetamine use increased in the South (7.8% to 13.9%), remained stable in the Northeast (1.3% to 2.2%), decreased in the West (25.5% to 23.4%), and decreased in the Midwest (14.2% to 12.2%).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methamphetamine use was most frequently reported in the West (12.5%), followed by the Midwest (8.0%), South (5.7%), and Northeast (3.5%).</a:t>
            </a:r>
          </a:p>
          <a:p>
            <a:pPr marL="0" lvl="0" indent="0">
              <a:buNone/>
            </a:pPr>
            <a:endParaRPr/>
          </a:p>
          <a:p>
            <a:pPr marL="0" lvl="0" indent="0">
              <a:buNone/>
            </a:pPr>
            <a:r>
              <a:t>When examining trends within each region during 2018 to 2022, the proportion of P&amp;S syphilis cases among MSM that reported methamphetamine use increased in the Midwest (6.2% to 8.0%), remained stable in the South (5.5% to 5.7%), remained stable in the West (12.0% to 12.5%), and decreased in the Northeast (5.2% to 3.5%).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methamphetamine use was most frequently reported among non-Hispanic White persons (20.6%), followed by Hispanic or Latino persons (9.2%) and non-Hispanic Black or African American persons (4.2%).</a:t>
            </a:r>
          </a:p>
          <a:p>
            <a:pPr marL="0" lvl="0" indent="0">
              <a:buNone/>
            </a:pPr>
            <a:endParaRPr/>
          </a:p>
          <a:p>
            <a:pPr marL="0" lvl="0" indent="0">
              <a:buNone/>
            </a:pPr>
            <a:r>
              <a:t>When examining trends within each race and Hispanic ethnicity during 2018 to 2022, the proportion of P&amp;S syphilis cases that reported methamphetamine use increased among non-Hispanic White persons (15.7% to 20.6%), remained stable among non-Hispanic Black or African American persons (4.1% to 4.2%), and remained stable among Hispanic or Latino persons (9.5% to 9.2%).</a:t>
            </a:r>
          </a:p>
          <a:p>
            <a:pPr marL="0" lvl="0" indent="0">
              <a:buNone/>
            </a:pPr>
            <a:endParaRPr/>
          </a:p>
          <a:p>
            <a:pPr marL="0" lvl="0" indent="0">
              <a:buNone/>
            </a:pPr>
            <a:r>
              <a:t>During 2018 to 2022, 87.6% of P&amp;S syphilis cases with information on methamphetamine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methamphetamine use was most frequently reported among non-Hispanic White women (29.3%), followed by Hispanic or Latino women (14.0%) and non-Hispanic Black or African American women (3.8%).</a:t>
            </a:r>
          </a:p>
          <a:p>
            <a:pPr marL="0" lvl="0" indent="0">
              <a:buNone/>
            </a:pPr>
            <a:endParaRPr/>
          </a:p>
          <a:p>
            <a:pPr marL="0" lvl="0" indent="0">
              <a:buNone/>
            </a:pPr>
            <a:r>
              <a:t>When examining trends within each race and Hispanic ethnicity during 2018 to 2022, the proportion of P&amp;S syphilis cases among women that reported methamphetamine use decreased among non-Hispanic White women (31.5% to 29.3%), remained stable among non-Hispanic Black or African American women (4.1% to 3.8%), and decreased among Hispanic or Latino women (17.7% to 14.0%).</a:t>
            </a:r>
          </a:p>
          <a:p>
            <a:pPr marL="0" lvl="0" indent="0">
              <a:buNone/>
            </a:pPr>
            <a:endParaRPr/>
          </a:p>
          <a:p>
            <a:pPr marL="0" lvl="0" indent="0">
              <a:buNone/>
            </a:pPr>
            <a:r>
              <a:t>During 2018 to 2022, 87.1% of P&amp;S syphilis cases among women with information on methamphetamine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15.0% of primary and secondary (P&amp;S) syphilis cases among MSW reported methamphetamine use, 8.0% reported injection drug use, 4.7% reported cocaine use, 2.8% reported heroin use, and 1.6% reported crack use.</a:t>
            </a:r>
          </a:p>
          <a:p>
            <a:pPr marL="0" lvl="0" indent="0">
              <a:buNone/>
            </a:pPr>
            <a:endParaRPr/>
          </a:p>
          <a:p>
            <a:pPr marL="0" lvl="0" indent="0">
              <a:buNone/>
            </a:pPr>
            <a:r>
              <a:t>During 2018 to 2022, the proportion of P&amp;S syphilis cases among MSW that reported injection drug use remained stable (7.4% to 8.0%), the proportion of P&amp;S syphilis cases among MSW that reported methamphetamine use remained stable (14.4% to 15.0%), the proportion of P&amp;S syphilis cases among MSW that reported cocaine use remained stable (5.3% to 4.7%), the proportion of P&amp;S syphilis cases among MSW that reported crack use remained stable (2.3% to 1.6%), and the proportion of P&amp;S syphilis cases among MSW that reported heroin use decreased (4.2% to 2.8%).</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methamphetamine use was most frequently reported among non-Hispanic White MSW (29.0%), followed by Hispanic or Latino MSW (14.4%) and non-Hispanic Black or African American MSW (4.4%).</a:t>
            </a:r>
          </a:p>
          <a:p>
            <a:pPr marL="0" lvl="0" indent="0">
              <a:buNone/>
            </a:pPr>
            <a:endParaRPr/>
          </a:p>
          <a:p>
            <a:pPr marL="0" lvl="0" indent="0">
              <a:buNone/>
            </a:pPr>
            <a:r>
              <a:t>When examining trends within each race and Hispanic ethnicity during 2018 to 2022, the proportion of P&amp;S syphilis cases among MSW that reported methamphetamine use increased among non-Hispanic White MSW (27.1% to 29.0%), remained stable among non-Hispanic Black or African American MSW (4.3% to 4.4%), and remained stable among Hispanic or Latino MSW (14.4% in both years).</a:t>
            </a:r>
          </a:p>
          <a:p>
            <a:pPr marL="0" lvl="0" indent="0">
              <a:buNone/>
            </a:pPr>
            <a:endParaRPr/>
          </a:p>
          <a:p>
            <a:pPr marL="0" lvl="0" indent="0">
              <a:buNone/>
            </a:pPr>
            <a:r>
              <a:t>During 2018 to 2022, 88.8% of P&amp;S syphilis cases among MSW with information on methamphetamine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methamphetamine use was most frequently reported among non-Hispanic White MSM (11.5%), followed by Hispanic or Latino MSM (5.6%) and non-Hispanic Black or African American MSM (4.2%).</a:t>
            </a:r>
          </a:p>
          <a:p>
            <a:pPr marL="0" lvl="0" indent="0">
              <a:buNone/>
            </a:pPr>
            <a:endParaRPr/>
          </a:p>
          <a:p>
            <a:pPr marL="0" lvl="0" indent="0">
              <a:buNone/>
            </a:pPr>
            <a:r>
              <a:t>When examining trends within each race and Hispanic ethnicity during 2018 to 2022, the proportion of P&amp;S syphilis cases among MSM that reported methamphetamine use increased among non-Hispanic White MSM (10.4% to 11.5%), remained stable among non-Hispanic Black or African American MSM (4.2% in both years), and decreased among Hispanic or Latino MSM (7.5% to 5.6%).</a:t>
            </a:r>
          </a:p>
          <a:p>
            <a:pPr marL="0" lvl="0" indent="0">
              <a:buNone/>
            </a:pPr>
            <a:endParaRPr/>
          </a:p>
          <a:p>
            <a:pPr marL="0" lvl="0" indent="0">
              <a:buNone/>
            </a:pPr>
            <a:r>
              <a:t>During 2018 to 2022, 88.0% of P&amp;S syphilis cases among MSM with information on methamphetamine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42.8% of primary and secondary (P&amp;S) syphilis cases reported sex with anonymous partners, 35.1% reported sex while intoxicated and/or high on drugs, 8.7% reported sex with a person who injects drugs, and 5.4% reported exchanging sex for drugs or money.</a:t>
            </a:r>
          </a:p>
          <a:p>
            <a:pPr marL="0" lvl="0" indent="0">
              <a:buNone/>
            </a:pPr>
            <a:endParaRPr/>
          </a:p>
          <a:p>
            <a:pPr marL="0" lvl="0" indent="0">
              <a:buNone/>
            </a:pPr>
            <a:r>
              <a:t>During 2018 to 2022, the proportion of P&amp;S syphilis cases that reported sex with a person who injects drugs increased (6.3% to 8.7%), the proportion of P&amp;S syphilis cases that reported sex while intoxicated and/or high on drugs increased (31.4% to 35.1%), the proportion of P&amp;S syphilis cases that reported exchanging sex for drugs or money remained stable (5.1% to 5.4%), and the proportion of P&amp;S syphilis cases that reported sex with anonymous partners decreased (48.9% to 42.8%).</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37.9% of primary and secondary (P&amp;S) syphilis cases among women reported sex while intoxicated and/or high on drugs, 20.1% reported sex with anonymous partners, 13.4% reported sex with a person who injects drugs, 7.5% reported exchanging sex for drugs or money, and 6.0% reported sex with a man who has sex with men.</a:t>
            </a:r>
          </a:p>
          <a:p>
            <a:pPr marL="0" lvl="0" indent="0">
              <a:buNone/>
            </a:pPr>
            <a:endParaRPr/>
          </a:p>
          <a:p>
            <a:pPr marL="0" lvl="0" indent="0">
              <a:buNone/>
            </a:pPr>
            <a:r>
              <a:t>During 2018 to 2022, the proportion of P&amp;S syphilis cases among women that reported sex with a man who has sex with men increased (4.7% to 6.0%), the proportion of P&amp;S syphilis cases among women that reported sex while intoxicated and/or high on drugs increased (34.7% to 37.9%), the proportion of P&amp;S syphilis cases among women that reported sex with a person who injects drugs remained stable (12.6% to 13.4%), the proportion of P&amp;S syphilis cases among women that reported sex with anonymous partners remained stable (19.9% to 20.1%), and the proportion of P&amp;S syphilis cases among women that reported exchanging sex for drugs or money decreased (9.5% to 7.5%).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41.0% of primary and secondary (P&amp;S) syphilis cases among MSW reported sex while intoxicated and/or high on drugs, 38.7% reported sex with anonymous partners, 10.3% reported sex with a person who injects drugs, and 6.3% reported exchanging sex for drugs or money.</a:t>
            </a:r>
          </a:p>
          <a:p>
            <a:pPr marL="0" lvl="0" indent="0">
              <a:buNone/>
            </a:pPr>
            <a:endParaRPr/>
          </a:p>
          <a:p>
            <a:pPr marL="0" lvl="0" indent="0">
              <a:buNone/>
            </a:pPr>
            <a:r>
              <a:t>During 2018 to 2022, the proportion of P&amp;S syphilis cases among MSW that reported sex with a person who injects drugs remained stable (9.8% to 10.3%), the proportion of P&amp;S syphilis cases among MSW that reported sex while intoxicated and/or high on drugs decreased (42.6% to 41.0%), the proportion of P&amp;S syphilis cases among MSW that reported sex with anonymous partners decreased (41.9% to 38.7%), and the proportion of P&amp;S syphilis cases among MSW that reported exchanging sex for drugs or money decreased (9.2% to 6.3%).</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59.7% of primary and secondary (P&amp;S) syphilis cases among MSM reported sex with anonymous partners, 30.1% reported sex while intoxicated and/or high on drugs, 5.0% reported sex with a person who injects drugs, and 3.6% reported exchanging sex for drugs or money.</a:t>
            </a:r>
          </a:p>
          <a:p>
            <a:pPr marL="0" lvl="0" indent="0">
              <a:buNone/>
            </a:pPr>
            <a:endParaRPr/>
          </a:p>
          <a:p>
            <a:pPr marL="0" lvl="0" indent="0">
              <a:buNone/>
            </a:pPr>
            <a:r>
              <a:t>During 2018 to 2022, the proportion of P&amp;S syphilis cases among MSM that reported sex with a person who injects drugs remained stable (4.2% to 5.0%), the proportion of P&amp;S syphilis cases among MSM that reported exchanging sex for drugs or money remained stable (3.1% to 3.6%), the proportion of P&amp;S syphilis cases among MSM that reported sex while intoxicated and/or high on drugs increased (29.0% to 30.1%), and the proportion of P&amp;S syphilis cases among MSM that reported sex with anonymous partners remained stable (59.1% to 59.7%).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exchanging sex for drugs or money was most frequently reported among women (7.5%), followed by MSW (6.3%) and MSM (3.6%).</a:t>
            </a:r>
          </a:p>
          <a:p>
            <a:pPr marL="0" lvl="0" indent="0">
              <a:buNone/>
            </a:pPr>
            <a:endParaRPr/>
          </a:p>
          <a:p>
            <a:pPr marL="0" lvl="0" indent="0">
              <a:buNone/>
            </a:pPr>
            <a:r>
              <a:t>During 2018 to 2022, the proportion of P&amp;S syphilis cases that reported exchanging sex for drugs or money remained stable among MSM (3.1% to 3.6%), decreased among women (9.5% to 7.5%), and decreased among MSW (9.2% to 6.3%).</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exchanging sex for drugs or money was most frequently reported in the Midwest (6.3%), followed by the Northeast (5.4%), South (5.3%), and West (5.0%).</a:t>
            </a:r>
          </a:p>
          <a:p>
            <a:pPr marL="0" lvl="0" indent="0">
              <a:buNone/>
            </a:pPr>
            <a:endParaRPr/>
          </a:p>
          <a:p>
            <a:pPr marL="0" lvl="0" indent="0">
              <a:buNone/>
            </a:pPr>
            <a:r>
              <a:t>When examining trends within each region during 2018 to 2022, the proportion of P&amp;S syphilis cases that reported exchanging sex for drugs or money increased in the Midwest (4.7% to 6.3%), remained stable in the Northeast (4.7% to 5.4%), remained stable in the South (5.1% to 5.3%), and remained stable in the West (5.5% to 5.0%).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exchanging sex for drugs or money was most frequently reported in the Northeast (8.2%), followed by the Midwest (8.1%), South (7.4%), and West (7.1%).</a:t>
            </a:r>
          </a:p>
          <a:p>
            <a:pPr marL="0" lvl="0" indent="0">
              <a:buNone/>
            </a:pPr>
            <a:endParaRPr/>
          </a:p>
          <a:p>
            <a:pPr marL="0" lvl="0" indent="0">
              <a:buNone/>
            </a:pPr>
            <a:r>
              <a:t>When examining trends within each region during 2018 to 2022, the proportion of P&amp;S syphilis cases among women that reported exchanging sex for drugs or money remained stable in the Midwest (8.1% in both years), decreased in the South (8.8% to 7.4%), decreased in the West (9.8% to 7.1%), and decreased in the Northeast (14.5% to 8.2%).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exchanging sex for drugs or money was most frequently reported in the Northeast (8.5%), followed by the Midwest (7.0%), South (6.0%), and West (4.9%).</a:t>
            </a:r>
          </a:p>
          <a:p>
            <a:pPr marL="0" lvl="0" indent="0">
              <a:buNone/>
            </a:pPr>
            <a:endParaRPr/>
          </a:p>
          <a:p>
            <a:pPr marL="0" lvl="0" indent="0">
              <a:buNone/>
            </a:pPr>
            <a:r>
              <a:t>When examining trends within each region during 2018 to 2022, the proportion of P&amp;S syphilis cases among MSW that reported exchanging sex for drugs or money remained stable in the Northeast (8.4% to 8.5%), decreased in the Midwest (9.4% to 7.0%), decreased in the West (7.6% to 4.9%), and decreased in the South (10.6% to 6.0%).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7.3% of primary and secondary (P&amp;S) syphilis cases among MSM reported methamphetamine use, 3.5% reported injection drug use, 3.1% reported cocaine use, 0.8% reported crack use, and 0.7% reported heroin use.</a:t>
            </a:r>
          </a:p>
          <a:p>
            <a:pPr marL="0" lvl="0" indent="0">
              <a:buNone/>
            </a:pPr>
            <a:endParaRPr/>
          </a:p>
          <a:p>
            <a:pPr marL="0" lvl="0" indent="0">
              <a:buNone/>
            </a:pPr>
            <a:r>
              <a:t>During 2018 to 2022, the proportion of P&amp;S syphilis cases among MSM that reported injection drug use remained stable (3.1% to 3.5%), the proportion of P&amp;S syphilis cases among MSM that reported crack use remained stable (0.7% to 0.8%), the proportion of P&amp;S syphilis cases among MSM that reported methamphetamine use remained stable (7.6% to 7.3%), the proportion of P&amp;S syphilis cases among MSM that reported cocaine use remained stable (3.4% to 3.1%), and the proportion of P&amp;S syphilis cases among MSM that reported heroin use remained stable (0.9% to 0.7%).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exchanging sex for drugs or money was most frequently reported in the Midwest (4.4%), followed by the West (3.9%), South (3.5%), and Northeast (2.9%).</a:t>
            </a:r>
          </a:p>
          <a:p>
            <a:pPr marL="0" lvl="0" indent="0">
              <a:buNone/>
            </a:pPr>
            <a:endParaRPr/>
          </a:p>
          <a:p>
            <a:pPr marL="0" lvl="0" indent="0">
              <a:buNone/>
            </a:pPr>
            <a:r>
              <a:t>When examining trends within each region during 2018 to 2022, the proportion of P&amp;S syphilis cases among MSM that reported exchanging sex for drugs or money increased in the Midwest (2.8% to 4.4%), remained stable in the South (2.9% to 3.5%), remained stable in the Northeast (2.7% to 2.9%), and remained stable in the West (3.7% to 3.9%).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exchanging sex for drugs or money was most frequently reported among non-Hispanic White persons (6.6%), followed by non-Hispanic Black or African American persons (5.5%) and Hispanic or Latino persons (3.6%).</a:t>
            </a:r>
          </a:p>
          <a:p>
            <a:pPr marL="0" lvl="0" indent="0">
              <a:buNone/>
            </a:pPr>
            <a:endParaRPr/>
          </a:p>
          <a:p>
            <a:pPr marL="0" lvl="0" indent="0">
              <a:buNone/>
            </a:pPr>
            <a:r>
              <a:t>When examining trends within each race and Hispanic ethnicity during 2018 to 2022, the proportion of P&amp;S syphilis cases that reported exchanging sex for drugs or money remained stable among non-Hispanic Black or African American persons (5.0% to 5.5%), remained stable among non-Hispanic White persons (6.2% to 6.6%), and remained stable among Hispanic or Latino persons (3.8% to 3.6%).</a:t>
            </a:r>
          </a:p>
          <a:p>
            <a:pPr marL="0" lvl="0" indent="0">
              <a:buNone/>
            </a:pPr>
            <a:endParaRPr/>
          </a:p>
          <a:p>
            <a:pPr marL="0" lvl="0" indent="0">
              <a:buNone/>
            </a:pPr>
            <a:r>
              <a:t>During 2018 to 2022, 89.1% of P&amp;S syphilis cases with information on exchanging sex for drugs or money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exchanging sex for drugs or money was most frequently reported among non-Hispanic White women (10.8%), followed by non-Hispanic Black or African American women (5.4%) and Hispanic or Latino women (4.5%).</a:t>
            </a:r>
          </a:p>
          <a:p>
            <a:pPr marL="0" lvl="0" indent="0">
              <a:buNone/>
            </a:pPr>
            <a:endParaRPr/>
          </a:p>
          <a:p>
            <a:pPr marL="0" lvl="0" indent="0">
              <a:buNone/>
            </a:pPr>
            <a:r>
              <a:t>When examining trends within each race and Hispanic ethnicity during 2018 to 2022, the proportion of P&amp;S syphilis cases among women that reported exchanging sex for drugs or money remained stable among non-Hispanic Black or African American women (6.1% to 5.4%), decreased among non-Hispanic White women (14.6% to 10.8%), and decreased among Hispanic or Latino women (6.7% to 4.5%).</a:t>
            </a:r>
          </a:p>
          <a:p>
            <a:pPr marL="0" lvl="0" indent="0">
              <a:buNone/>
            </a:pPr>
            <a:endParaRPr/>
          </a:p>
          <a:p>
            <a:pPr marL="0" lvl="0" indent="0">
              <a:buNone/>
            </a:pPr>
            <a:r>
              <a:t>During 2018 to 2022, 88.5% of P&amp;S syphilis cases among women with information on exchanging sex for drugs or money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exchanging sex for drugs or money was most frequently reported among non-Hispanic Black or African American MSW (7.2%), followed by non-Hispanic White MSW (6.5%) and Hispanic or Latino MSW (4.7%).</a:t>
            </a:r>
          </a:p>
          <a:p>
            <a:pPr marL="0" lvl="0" indent="0">
              <a:buNone/>
            </a:pPr>
            <a:endParaRPr/>
          </a:p>
          <a:p>
            <a:pPr marL="0" lvl="0" indent="0">
              <a:buNone/>
            </a:pPr>
            <a:r>
              <a:t>When examining trends within each race and Hispanic ethnicity during 2018 to 2022, the proportion of P&amp;S syphilis cases among MSW that reported exchanging sex for drugs or money decreased among non-Hispanic Black or African American MSW (9.2% to 7.2%), decreased among non-Hispanic White MSW (10.3% to 6.5%), and decreased among Hispanic or Latino MSW (7.4% to 4.7%).</a:t>
            </a:r>
          </a:p>
          <a:p>
            <a:pPr marL="0" lvl="0" indent="0">
              <a:buNone/>
            </a:pPr>
            <a:endParaRPr/>
          </a:p>
          <a:p>
            <a:pPr marL="0" lvl="0" indent="0">
              <a:buNone/>
            </a:pPr>
            <a:r>
              <a:t>During 2018 to 2022, 89.7% of P&amp;S syphilis cases among MSW with information on exchanging sex for drugs or money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exchanging sex for drugs or money was most frequently reported among non-Hispanic Black or African American MSM (4.2%), followed by non-Hispanic White MSM (3.9%) and Hispanic or Latino MSM (2.9%).</a:t>
            </a:r>
          </a:p>
          <a:p>
            <a:pPr marL="0" lvl="0" indent="0">
              <a:buNone/>
            </a:pPr>
            <a:endParaRPr/>
          </a:p>
          <a:p>
            <a:pPr marL="0" lvl="0" indent="0">
              <a:buNone/>
            </a:pPr>
            <a:r>
              <a:t>When examining trends within each race and Hispanic ethnicity during 2018 to 2022, the proportion of P&amp;S syphilis cases among MSM that reported exchanging sex for drugs or money remained stable among non-Hispanic Black or African American MSM (3.3% to 4.2%), remained stable among non-Hispanic White MSM (3.5% to 3.9%), and remained stable among Hispanic or Latino MSM (2.8% to 2.9%).</a:t>
            </a:r>
          </a:p>
          <a:p>
            <a:pPr marL="0" lvl="0" indent="0">
              <a:buNone/>
            </a:pPr>
            <a:endParaRPr/>
          </a:p>
          <a:p>
            <a:pPr marL="0" lvl="0" indent="0">
              <a:buNone/>
            </a:pPr>
            <a:r>
              <a:t>During 2018 to 2022, 89.1% of P&amp;S syphilis cases among MSM with information on exchanging sex for drugs or money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sex with anonymous partners was most frequently reported among MSM (59.7%), followed by MSW (38.7%) and women (20.1%).</a:t>
            </a:r>
          </a:p>
          <a:p>
            <a:pPr marL="0" lvl="0" indent="0">
              <a:buNone/>
            </a:pPr>
            <a:endParaRPr/>
          </a:p>
          <a:p>
            <a:pPr marL="0" lvl="0" indent="0">
              <a:buNone/>
            </a:pPr>
            <a:r>
              <a:t>During 2018 to 2022, the proportion of P&amp;S syphilis cases that reported sex with anonymous partners remained stable among MSM (59.1% to 59.7%), remained stable among women (19.9% to 20.1%), and decreased among MSW (41.9% to 38.7%).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sex with anonymous partners was most frequently reported in the South (45.6%), followed by the Northeast (45.4%), West (38.8%), and Midwest (38.4%).</a:t>
            </a:r>
          </a:p>
          <a:p>
            <a:pPr marL="0" lvl="0" indent="0">
              <a:buNone/>
            </a:pPr>
            <a:endParaRPr/>
          </a:p>
          <a:p>
            <a:pPr marL="0" lvl="0" indent="0">
              <a:buNone/>
            </a:pPr>
            <a:r>
              <a:t>When examining trends within each region during 2018 to 2022, the proportion of P&amp;S syphilis cases that reported sex with anonymous partners remained stable in the South (45.9% to 45.6%), decreased in the Northeast (53.2% to 45.4%), decreased in the West (49.7% to 38.8%), and decreased in the Midwest (50.7% to 38.4%).</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sex with anonymous partners was most frequently reported in the South (22.5%), followed by the Northeast (21.2%), Midwest (18.5%), and West (15.8%).</a:t>
            </a:r>
          </a:p>
          <a:p>
            <a:pPr marL="0" lvl="0" indent="0">
              <a:buNone/>
            </a:pPr>
            <a:endParaRPr/>
          </a:p>
          <a:p>
            <a:pPr marL="0" lvl="0" indent="0">
              <a:buNone/>
            </a:pPr>
            <a:r>
              <a:t>When examining trends within each region during 2018 to 2022, the proportion of P&amp;S syphilis cases among women that reported sex with anonymous partners increased in the South (18.0% to 22.5%), remained stable in the Northeast (21.0% to 21.2%), decreased in the Midwest (21.5% to 18.5%), and decreased in the West (21.7% to 15.8%).</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sex with anonymous partners was most frequently reported in the Northeast (43.1%), followed by the South (40.9%), Midwest (36.3%), and West (34.0%).</a:t>
            </a:r>
          </a:p>
          <a:p>
            <a:pPr marL="0" lvl="0" indent="0">
              <a:buNone/>
            </a:pPr>
            <a:endParaRPr/>
          </a:p>
          <a:p>
            <a:pPr marL="0" lvl="0" indent="0">
              <a:buNone/>
            </a:pPr>
            <a:r>
              <a:t>When examining trends within each region during 2018 to 2022, the proportion of P&amp;S syphilis cases among MSW that reported sex with anonymous partners remained stable in the Northeast (42.9% to 43.1%), decreased in the South (43.8% to 40.9%), decreased in the Midwest (41.4% to 36.3%), and decreased in the West (39.6% to 34.0%).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sex with anonymous partners was most frequently reported in the South (64.3%), followed by the Midwest (56.4%), West (56.1%), and Northeast (55.4%).</a:t>
            </a:r>
          </a:p>
          <a:p>
            <a:pPr marL="0" lvl="0" indent="0">
              <a:buNone/>
            </a:pPr>
            <a:endParaRPr/>
          </a:p>
          <a:p>
            <a:pPr marL="0" lvl="0" indent="0">
              <a:buNone/>
            </a:pPr>
            <a:r>
              <a:t>When examining trends within each region during 2018 to 2022, the proportion of P&amp;S syphilis cases among MSM that reported sex with anonymous partners increased in the South (57.9% to 64.3%), decreased in the Midwest (59.2% to 56.4%), decreased in the Northeast (59.5% to 55.4%), and decreased in the West (60.3% to 56.1%).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cocaine use was most frequently reported among women (4.8%), followed by MSW (4.7%) and MSM (3.1%).</a:t>
            </a:r>
          </a:p>
          <a:p>
            <a:pPr marL="0" lvl="0" indent="0">
              <a:buNone/>
            </a:pPr>
            <a:endParaRPr/>
          </a:p>
          <a:p>
            <a:pPr marL="0" lvl="0" indent="0">
              <a:buNone/>
            </a:pPr>
            <a:r>
              <a:t>During 2018 to 2022, the proportion of P&amp;S syphilis cases that reported cocaine use remained stable among MSM (3.4% to 3.1%), remained stable among MSW (5.3% to 4.7%), and remained stable among women (5.5% to 4.8%).</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sex with anonymous partners was most frequently reported among Hispanic or Latino persons (46.7%), followed by non-Hispanic White persons (43.7%) and non-Hispanic Black or African American persons (40.7%).</a:t>
            </a:r>
          </a:p>
          <a:p>
            <a:pPr marL="0" lvl="0" indent="0">
              <a:buNone/>
            </a:pPr>
            <a:endParaRPr/>
          </a:p>
          <a:p>
            <a:pPr marL="0" lvl="0" indent="0">
              <a:buNone/>
            </a:pPr>
            <a:r>
              <a:t>When examining trends within each race and Hispanic ethnicity during 2018 to 2022, the proportion of P&amp;S syphilis cases that reported sex with anonymous partners decreased among non-Hispanic Black or African American persons (43.5% to 40.7%), decreased among Hispanic or Latino persons (51.2% to 46.7%), and decreased among non-Hispanic White persons (51.9% to 43.7%).</a:t>
            </a:r>
          </a:p>
          <a:p>
            <a:pPr marL="0" lvl="0" indent="0">
              <a:buNone/>
            </a:pPr>
            <a:endParaRPr/>
          </a:p>
          <a:p>
            <a:pPr marL="0" lvl="0" indent="0">
              <a:buNone/>
            </a:pPr>
            <a:r>
              <a:t>During 2018 to 2022, 88.7% of P&amp;S syphilis cases with information on sex with anonymous partners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sex with anonymous partners was most frequently reported among non-Hispanic White women (23.1%), followed by Hispanic or Latino women (18.4%) and non-Hispanic Black or African American women (18.1%).</a:t>
            </a:r>
          </a:p>
          <a:p>
            <a:pPr marL="0" lvl="0" indent="0">
              <a:buNone/>
            </a:pPr>
            <a:endParaRPr/>
          </a:p>
          <a:p>
            <a:pPr marL="0" lvl="0" indent="0">
              <a:buNone/>
            </a:pPr>
            <a:r>
              <a:t>When examining trends within each race and Hispanic ethnicity during 2018 to 2022, the proportion of P&amp;S syphilis cases among women that reported sex with anonymous partners increased among Hispanic or Latino women (16.7% to 18.4%), increased among non-Hispanic Black or African American women (16.8% to 18.1%), and decreased among non-Hispanic White women (24.2% to 23.1%).</a:t>
            </a:r>
          </a:p>
          <a:p>
            <a:pPr marL="0" lvl="0" indent="0">
              <a:buNone/>
            </a:pPr>
            <a:endParaRPr/>
          </a:p>
          <a:p>
            <a:pPr marL="0" lvl="0" indent="0">
              <a:buNone/>
            </a:pPr>
            <a:r>
              <a:t>During 2018 to 2022, 87.9% of P&amp;S syphilis cases among women with information on sex with anonymous partners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sex with anonymous partners was most frequently reported among non-Hispanic Black or African American MSW (41.1%), followed by Hispanic or Latino MSW (37.6%) and non-Hispanic White MSW (36.7%).</a:t>
            </a:r>
          </a:p>
          <a:p>
            <a:pPr marL="0" lvl="0" indent="0">
              <a:buNone/>
            </a:pPr>
            <a:endParaRPr/>
          </a:p>
          <a:p>
            <a:pPr marL="0" lvl="0" indent="0">
              <a:buNone/>
            </a:pPr>
            <a:r>
              <a:t>When examining trends within each race and Hispanic ethnicity during 2018 to 2022, the proportion of P&amp;S syphilis cases among MSW that reported sex with anonymous partners remained stable among non-Hispanic Black or African American MSW (41.8% to 41.1%), decreased among Hispanic or Latino MSW (42.3% to 37.6%), and decreased among non-Hispanic White MSW (42.3% to 36.7%).</a:t>
            </a:r>
          </a:p>
          <a:p>
            <a:pPr marL="0" lvl="0" indent="0">
              <a:buNone/>
            </a:pPr>
            <a:endParaRPr/>
          </a:p>
          <a:p>
            <a:pPr marL="0" lvl="0" indent="0">
              <a:buNone/>
            </a:pPr>
            <a:r>
              <a:t>During 2018 to 2022, 89.2% of P&amp;S syphilis cases among MSW with information on sex with anonymous partners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sex with anonymous partners was most frequently reported among non-Hispanic White MSM (63.1%), followed by Hispanic or Latino MSM (61.1%) and non-Hispanic Black or African American MSM (55.4%).</a:t>
            </a:r>
          </a:p>
          <a:p>
            <a:pPr marL="0" lvl="0" indent="0">
              <a:buNone/>
            </a:pPr>
            <a:endParaRPr/>
          </a:p>
          <a:p>
            <a:pPr marL="0" lvl="0" indent="0">
              <a:buNone/>
            </a:pPr>
            <a:r>
              <a:t>When examining trends within each race and Hispanic ethnicity during 2018 to 2022, the proportion of P&amp;S syphilis cases among MSM that reported sex with anonymous partners increased among non-Hispanic Black or African American MSM (53.7% to 55.4%), increased among non-Hispanic White MSM (61.5% to 63.1%), and remained stable among Hispanic or Latino MSM (61.2% to 61.1%).</a:t>
            </a:r>
          </a:p>
          <a:p>
            <a:pPr marL="0" lvl="0" indent="0">
              <a:buNone/>
            </a:pPr>
            <a:endParaRPr/>
          </a:p>
          <a:p>
            <a:pPr marL="0" lvl="0" indent="0">
              <a:buNone/>
            </a:pPr>
            <a:r>
              <a:t>During 2018 to 2022, 88.9% of P&amp;S syphilis cases among MSM with information on sex with anonymous partners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sex while intoxicated and/or high on drugs was most frequently reported among MSW (41.0%), followed by women (37.9%) and MSM (30.1%).</a:t>
            </a:r>
          </a:p>
          <a:p>
            <a:pPr marL="0" lvl="0" indent="0">
              <a:buNone/>
            </a:pPr>
            <a:endParaRPr/>
          </a:p>
          <a:p>
            <a:pPr marL="0" lvl="0" indent="0">
              <a:buNone/>
            </a:pPr>
            <a:r>
              <a:t>During 2018 to 2022, the proportion of P&amp;S syphilis cases that reported sex while intoxicated and/or high on drugs increased among women (34.7% to 37.9%), increased among MSM (29.0% to 30.1%), and decreased among MSW (42.6% to 41.0%).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sex while intoxicated and/or high on drugs was most frequently reported in the Midwest (43.4%), followed by the South (35.6%), West (33.5%), and Northeast (25.5%).</a:t>
            </a:r>
          </a:p>
          <a:p>
            <a:pPr marL="0" lvl="0" indent="0">
              <a:buNone/>
            </a:pPr>
            <a:endParaRPr/>
          </a:p>
          <a:p>
            <a:pPr marL="0" lvl="0" indent="0">
              <a:buNone/>
            </a:pPr>
            <a:r>
              <a:t>When examining trends within each region during 2018 to 2022, the proportion of P&amp;S syphilis cases that reported sex while intoxicated and/or high on drugs increased in the South (29.0% to 35.6%), increased in the West (30.0% to 33.5%), remained stable in the Midwest (42.8% to 43.4%), and decreased in the Northeast (30.0% to 25.5%).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sex while intoxicated and/or high on drugs was most frequently reported in the Midwest (45.0%), followed by the South (37.6%), West (37.1%), and Northeast (26.4%).</a:t>
            </a:r>
          </a:p>
          <a:p>
            <a:pPr marL="0" lvl="0" indent="0">
              <a:buNone/>
            </a:pPr>
            <a:endParaRPr/>
          </a:p>
          <a:p>
            <a:pPr marL="0" lvl="0" indent="0">
              <a:buNone/>
            </a:pPr>
            <a:r>
              <a:t>When examining trends within each region during 2018 to 2022, the proportion of P&amp;S syphilis cases among women that reported sex while intoxicated and/or high on drugs increased in the South (29.5% to 37.6%), decreased in the West (38.8% to 37.1%), decreased in the Midwest (48.5% to 45.0%), and decreased in the Northeast (29.5% to 26.4%).</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sex while intoxicated and/or high on drugs was most frequently reported in the Midwest (45.8%), followed by the South (41.7%), West (41.4%), and Northeast (30.4%).</a:t>
            </a:r>
          </a:p>
          <a:p>
            <a:pPr marL="0" lvl="0" indent="0">
              <a:buNone/>
            </a:pPr>
            <a:endParaRPr/>
          </a:p>
          <a:p>
            <a:pPr marL="0" lvl="0" indent="0">
              <a:buNone/>
            </a:pPr>
            <a:r>
              <a:t>When examining trends within each region during 2018 to 2022, the proportion of P&amp;S syphilis cases among MSW that reported sex while intoxicated and/or high on drugs remained stable in the South (41.6% to 41.7%), remained stable in the West (42.2% to 41.4%), decreased in the Midwest (49.7% to 45.8%), and decreased in the Northeast (38.4% to 30.4%).</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sex while intoxicated and/or high on drugs was most frequently reported in the Midwest (40.7%), followed by the South (30.8%), West (27.0%), and Northeast (23.0%).</a:t>
            </a:r>
          </a:p>
          <a:p>
            <a:pPr marL="0" lvl="0" indent="0">
              <a:buNone/>
            </a:pPr>
            <a:endParaRPr/>
          </a:p>
          <a:p>
            <a:pPr marL="0" lvl="0" indent="0">
              <a:buNone/>
            </a:pPr>
            <a:r>
              <a:t>When examining trends within each region during 2018 to 2022, the proportion of P&amp;S syphilis cases among MSM that reported sex while intoxicated and/or high on drugs increased in the South (27.4% to 30.8%), increased in the West (25.0% to 27.0%), remained stable in the Midwest (40.4% to 40.7%), and decreased in the Northeast (28.5% to 23.0%).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sex while intoxicated and/or high on drugs was most frequently reported among non-Hispanic White persons (40.2%), followed by non-Hispanic Black or African American persons (35.4%) and Hispanic or Latino persons (27.4%).</a:t>
            </a:r>
          </a:p>
          <a:p>
            <a:pPr marL="0" lvl="0" indent="0">
              <a:buNone/>
            </a:pPr>
            <a:endParaRPr/>
          </a:p>
          <a:p>
            <a:pPr marL="0" lvl="0" indent="0">
              <a:buNone/>
            </a:pPr>
            <a:r>
              <a:t>When examining trends within each race and Hispanic ethnicity during 2018 to 2022, the proportion of P&amp;S syphilis cases that reported sex while intoxicated and/or high on drugs increased among non-Hispanic White persons (35.6% to 40.2%), increased among non-Hispanic Black or African American persons (32.1% to 35.4%), and increased among Hispanic or Latino persons (26.2% to 27.4%).</a:t>
            </a:r>
          </a:p>
          <a:p>
            <a:pPr marL="0" lvl="0" indent="0">
              <a:buNone/>
            </a:pPr>
            <a:endParaRPr/>
          </a:p>
          <a:p>
            <a:pPr marL="0" lvl="0" indent="0">
              <a:buNone/>
            </a:pPr>
            <a:r>
              <a:t>During 2018 to 2022, 88.9% of P&amp;S syphilis cases with information on sex while intoxicated and/or high on drugs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cocaine use was most frequently reported in the Midwest and West (4.0% in both regions), followed by the South (3.9%) and Northeast (3.0%).</a:t>
            </a:r>
          </a:p>
          <a:p>
            <a:pPr marL="0" lvl="0" indent="0">
              <a:buNone/>
            </a:pPr>
            <a:endParaRPr/>
          </a:p>
          <a:p>
            <a:pPr marL="0" lvl="0" indent="0">
              <a:buNone/>
            </a:pPr>
            <a:r>
              <a:t>When examining trends within each region during 2018 to 2022, the proportion of P&amp;S syphilis cases that reported cocaine use remained stable in the Midwest (3.9% to 4.0%), remained stable in the South (3.8% to 3.9%), remained stable in the West (4.1% to 4.0%), and remained stable in the Northeast (3.6% to 3.0%).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sex while intoxicated and/or high on drugs was most frequently reported among non-Hispanic White women (47.2%), followed by non-Hispanic Black or African American women (31.0%) and Hispanic or Latino women (27.0%).</a:t>
            </a:r>
          </a:p>
          <a:p>
            <a:pPr marL="0" lvl="0" indent="0">
              <a:buNone/>
            </a:pPr>
            <a:endParaRPr/>
          </a:p>
          <a:p>
            <a:pPr marL="0" lvl="0" indent="0">
              <a:buNone/>
            </a:pPr>
            <a:r>
              <a:t>When examining trends within each race and Hispanic ethnicity during 2018 to 2022, the proportion of P&amp;S syphilis cases among women that reported sex while intoxicated and/or high on drugs increased among non-Hispanic Black or African American women (25.3% to 31.0%), increased among Hispanic or Latino women (25.8% to 27.0%), and decreased among non-Hispanic White women (48.4% to 47.2%).</a:t>
            </a:r>
          </a:p>
          <a:p>
            <a:pPr marL="0" lvl="0" indent="0">
              <a:buNone/>
            </a:pPr>
            <a:endParaRPr/>
          </a:p>
          <a:p>
            <a:pPr marL="0" lvl="0" indent="0">
              <a:buNone/>
            </a:pPr>
            <a:r>
              <a:t>During 2018 to 2022, 88.4% of P&amp;S syphilis cases among women with information on sex while intoxicated and/or high on drugs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sex while intoxicated and/or high on drugs was most frequently reported among non-Hispanic White MSW (46.0%), followed by non-Hispanic Black or African American MSW (40.0%) and Hispanic or Latino MSW (34.8%).</a:t>
            </a:r>
          </a:p>
          <a:p>
            <a:pPr marL="0" lvl="0" indent="0">
              <a:buNone/>
            </a:pPr>
            <a:endParaRPr/>
          </a:p>
          <a:p>
            <a:pPr marL="0" lvl="0" indent="0">
              <a:buNone/>
            </a:pPr>
            <a:r>
              <a:t>When examining trends within each race and Hispanic ethnicity during 2018 to 2022, the proportion of P&amp;S syphilis cases among MSW that reported sex while intoxicated and/or high on drugs decreased among non-Hispanic White MSW (48.0% to 46.0%), decreased among non-Hispanic Black or African American MSW (42.0% to 40.0%), and decreased among Hispanic or Latino MSW (37.3% to 34.8%).</a:t>
            </a:r>
          </a:p>
          <a:p>
            <a:pPr marL="0" lvl="0" indent="0">
              <a:buNone/>
            </a:pPr>
            <a:endParaRPr/>
          </a:p>
          <a:p>
            <a:pPr marL="0" lvl="0" indent="0">
              <a:buNone/>
            </a:pPr>
            <a:r>
              <a:t>During 2018 to 2022, 89.7% of P&amp;S syphilis cases among MSW with information on sex while intoxicated and/or high on drugs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sex while intoxicated and/or high on drugs was most frequently reported among non-Hispanic Black or African American MSM (34.6%), followed by non-Hispanic White MSM (32.4%) and Hispanic or Latino MSM (24.4%).</a:t>
            </a:r>
          </a:p>
          <a:p>
            <a:pPr marL="0" lvl="0" indent="0">
              <a:buNone/>
            </a:pPr>
            <a:endParaRPr/>
          </a:p>
          <a:p>
            <a:pPr marL="0" lvl="0" indent="0">
              <a:buNone/>
            </a:pPr>
            <a:r>
              <a:t>When examining trends within each race and Hispanic ethnicity during 2018 to 2022, the proportion of P&amp;S syphilis cases among MSM that reported sex while intoxicated and/or high on drugs increased among non-Hispanic Black or African American MSM (31.7% to 34.6%), increased among non-Hispanic White MSM (31.0% to 32.4%), and remained stable among Hispanic or Latino MSM (25.2% to 24.4%).</a:t>
            </a:r>
          </a:p>
          <a:p>
            <a:pPr marL="0" lvl="0" indent="0">
              <a:buNone/>
            </a:pPr>
            <a:endParaRPr/>
          </a:p>
          <a:p>
            <a:pPr marL="0" lvl="0" indent="0">
              <a:buNone/>
            </a:pPr>
            <a:r>
              <a:t>During 2018 to 2022, 88.9% of P&amp;S syphilis cases among MSM with information on sex while intoxicated and/or high on drugs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sex with a person who injects drugs was most frequently reported among women (13.4%), followed by MSW (10.3%) and MSM (5.0%).</a:t>
            </a:r>
          </a:p>
          <a:p>
            <a:pPr marL="0" lvl="0" indent="0">
              <a:buNone/>
            </a:pPr>
            <a:endParaRPr/>
          </a:p>
          <a:p>
            <a:pPr marL="0" lvl="0" indent="0">
              <a:buNone/>
            </a:pPr>
            <a:r>
              <a:t>During 2018 to 2022, the proportion of P&amp;S syphilis cases that reported sex with a person who injects drugs remained stable among MSM (4.2% to 5.0%), remained stable among women (12.6% to 13.4%), and remained stable among MSW (9.8% to 10.3%).</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sex with a person who injects drugs was most frequently reported in the Midwest (13.4%), followed by the West (11.3%), South (7.2%), and Northeast (5.0%).</a:t>
            </a:r>
          </a:p>
          <a:p>
            <a:pPr marL="0" lvl="0" indent="0">
              <a:buNone/>
            </a:pPr>
            <a:endParaRPr/>
          </a:p>
          <a:p>
            <a:pPr marL="0" lvl="0" indent="0">
              <a:buNone/>
            </a:pPr>
            <a:r>
              <a:t>When examining trends within each region during 2018 to 2022, the proportion of P&amp;S syphilis cases that reported sex with a person who injects drugs increased in the Midwest (8.2% to 13.4%), increased in the South (4.8% to 7.2%), increased in the West (9.2% to 11.3%), and remained stable in the Northeast (4.2% to 5.0%).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sex with a person who injects drugs was most frequently reported in the Midwest (19.5%), followed by the West (17.8%), South (11.0%), and Northeast (6.5%).</a:t>
            </a:r>
          </a:p>
          <a:p>
            <a:pPr marL="0" lvl="0" indent="0">
              <a:buNone/>
            </a:pPr>
            <a:endParaRPr/>
          </a:p>
          <a:p>
            <a:pPr marL="0" lvl="0" indent="0">
              <a:buNone/>
            </a:pPr>
            <a:r>
              <a:t>When examining trends within each region during 2018 to 2022, the proportion of P&amp;S syphilis cases among women that reported sex with a person who injects drugs increased in the South (8.1% to 11.0%), increased in the Midwest (18.4% to 19.5%), decreased in the West (20.6% to 17.8%), and decreased in the Northeast (8.1% to 6.5%).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sex with a person who injects drugs was most frequently reported in the Midwest (15.5%), followed by the West (12.9%), South (8.4%), and Northeast (6.0%).</a:t>
            </a:r>
          </a:p>
          <a:p>
            <a:pPr marL="0" lvl="0" indent="0">
              <a:buNone/>
            </a:pPr>
            <a:endParaRPr/>
          </a:p>
          <a:p>
            <a:pPr marL="0" lvl="0" indent="0">
              <a:buNone/>
            </a:pPr>
            <a:r>
              <a:t>When examining trends within each region during 2018 to 2022, the proportion of P&amp;S syphilis cases among MSW that reported sex with a person who injects drugs increased in the Midwest (10.8% to 15.5%), remained stable in the Northeast (5.5% to 6.0%), remained stable in the South (8.5% to 8.4%), and remained stable in the West (13.2% to 12.9%).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sex with a person who injects drugs was most frequently reported in the Midwest (6.9%), followed by the West (6.6%), Northeast (4.1%), and South (4.0%).</a:t>
            </a:r>
          </a:p>
          <a:p>
            <a:pPr marL="0" lvl="0" indent="0">
              <a:buNone/>
            </a:pPr>
            <a:endParaRPr/>
          </a:p>
          <a:p>
            <a:pPr marL="0" lvl="0" indent="0">
              <a:buNone/>
            </a:pPr>
            <a:r>
              <a:t>When examining trends within each region during 2018 to 2022, the proportion of P&amp;S syphilis cases among MSM that reported sex with a person who injects drugs remained stable in the South (3.2% to 4.0%), increased in the West (5.3% to 6.6%), increased in the Midwest (5.7% to 6.9%), and remained stable in the Northeast (3.6% to 4.1%).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sex with a person who injects drugs was most frequently reported among non-Hispanic White persons (15.6%), followed by Hispanic or Latino persons (4.6%) and non-Hispanic Black or African American persons (3.1%).</a:t>
            </a:r>
          </a:p>
          <a:p>
            <a:pPr marL="0" lvl="0" indent="0">
              <a:buNone/>
            </a:pPr>
            <a:endParaRPr/>
          </a:p>
          <a:p>
            <a:pPr marL="0" lvl="0" indent="0">
              <a:buNone/>
            </a:pPr>
            <a:r>
              <a:t>When examining trends within each race and Hispanic ethnicity during 2018 to 2022, the proportion of P&amp;S syphilis cases that reported sex with a person who injects drugs increased among non-Hispanic White persons (11.2% to 15.6%), remained stable among non-Hispanic Black or African American persons (2.8% to 3.1%), and remained stable among Hispanic or Latino persons (4.3% to 4.6%).</a:t>
            </a:r>
          </a:p>
          <a:p>
            <a:pPr marL="0" lvl="0" indent="0">
              <a:buNone/>
            </a:pPr>
            <a:endParaRPr/>
          </a:p>
          <a:p>
            <a:pPr marL="0" lvl="0" indent="0">
              <a:buNone/>
            </a:pPr>
            <a:r>
              <a:t>During 2018 to 2022, 89.5% of P&amp;S syphilis cases with information on sex with a person who injects drugs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sex with a person who injects drugs was most frequently reported among non-Hispanic White women (23.5%), followed by Hispanic or Latino women (6.8%) and non-Hispanic Black or African American women (2.1%).</a:t>
            </a:r>
          </a:p>
          <a:p>
            <a:pPr marL="0" lvl="0" indent="0">
              <a:buNone/>
            </a:pPr>
            <a:endParaRPr/>
          </a:p>
          <a:p>
            <a:pPr marL="0" lvl="0" indent="0">
              <a:buNone/>
            </a:pPr>
            <a:r>
              <a:t>When examining trends within each race and Hispanic ethnicity during 2018 to 2022, the proportion of P&amp;S syphilis cases among women that reported sex with a person who injects drugs remained stable among non-Hispanic Black or African American women (2.1% in both years), decreased among non-Hispanic White women (25.8% to 23.5%), and decreased among Hispanic or Latino women (9.5% to 6.8%).</a:t>
            </a:r>
          </a:p>
          <a:p>
            <a:pPr marL="0" lvl="0" indent="0">
              <a:buNone/>
            </a:pPr>
            <a:endParaRPr/>
          </a:p>
          <a:p>
            <a:pPr marL="0" lvl="0" indent="0">
              <a:buNone/>
            </a:pPr>
            <a:r>
              <a:t>During 2018 to 2022, 88.8% of P&amp;S syphilis cases among women with information on sex with a person who injects drugs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cocaine use was most frequently reported in the Northeast and South (5.4% in both regions), followed by the West (4.0%) and Midwest (3.9%).</a:t>
            </a:r>
          </a:p>
          <a:p>
            <a:pPr marL="0" lvl="0" indent="0">
              <a:buNone/>
            </a:pPr>
            <a:endParaRPr/>
          </a:p>
          <a:p>
            <a:pPr marL="0" lvl="0" indent="0">
              <a:buNone/>
            </a:pPr>
            <a:r>
              <a:t>When examining trends within each region during 2018 to 2022, the proportion of P&amp;S syphilis cases among women that reported cocaine use remained stable in the West (3.6% to 4.0%), remained stable in the South (6.3% to 5.4%), decreased in the Northeast (7.9% to 5.4%), and decreased in the Midwest (6.1% to 3.9%).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sex with a person who injects drugs was most frequently reported among non-Hispanic White MSW (18.6%), followed by Hispanic or Latino MSW (6.6%) and non-Hispanic Black or African American MSW (4.3%).</a:t>
            </a:r>
          </a:p>
          <a:p>
            <a:pPr marL="0" lvl="0" indent="0">
              <a:buNone/>
            </a:pPr>
            <a:endParaRPr/>
          </a:p>
          <a:p>
            <a:pPr marL="0" lvl="0" indent="0">
              <a:buNone/>
            </a:pPr>
            <a:r>
              <a:t>When examining trends within each race and Hispanic ethnicity during 2018 to 2022, the proportion of P&amp;S syphilis cases among MSW that reported sex with a person who injects drugs remained stable among non-Hispanic Black or African American MSW (4.3% in both years), decreased among non-Hispanic White MSW (20.0% to 18.6%), and decreased among Hispanic or Latino MSW (7.6% to 6.6%).</a:t>
            </a:r>
          </a:p>
          <a:p>
            <a:pPr marL="0" lvl="0" indent="0">
              <a:buNone/>
            </a:pPr>
            <a:endParaRPr/>
          </a:p>
          <a:p>
            <a:pPr marL="0" lvl="0" indent="0">
              <a:buNone/>
            </a:pPr>
            <a:r>
              <a:t>During 2018 to 2022, 90.0% of P&amp;S syphilis cases among MSW with information on sex with a person who injects drugs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sex with a person who injects drugs was most frequently reported among non-Hispanic White MSM (8.3%), followed by Hispanic or Latino MSM (3.1%) and non-Hispanic Black or African American MSM (2.7%).</a:t>
            </a:r>
          </a:p>
          <a:p>
            <a:pPr marL="0" lvl="0" indent="0">
              <a:buNone/>
            </a:pPr>
            <a:endParaRPr/>
          </a:p>
          <a:p>
            <a:pPr marL="0" lvl="0" indent="0">
              <a:buNone/>
            </a:pPr>
            <a:r>
              <a:t>When examining trends within each race and Hispanic ethnicity during 2018 to 2022, the proportion of P&amp;S syphilis cases among MSM that reported sex with a person who injects drugs increased among non-Hispanic White MSM (6.3% to 8.3%), remained stable among non-Hispanic Black or African American MSM (2.5% to 2.7%), and remained stable among Hispanic or Latino MSM (3.0% to 3.1%).</a:t>
            </a:r>
          </a:p>
          <a:p>
            <a:pPr marL="0" lvl="0" indent="0">
              <a:buNone/>
            </a:pPr>
            <a:endParaRPr/>
          </a:p>
          <a:p>
            <a:pPr marL="0" lvl="0" indent="0">
              <a:buNone/>
            </a:pPr>
            <a:r>
              <a:t>During 2018 to 2022, 89.7% of P&amp;S syphilis cases among MSM with information on sex with a person who injects drugs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6.0% of primary and secondary (P&amp;S) syphilis cases among women reported sex with a man who has sex with men.</a:t>
            </a:r>
          </a:p>
          <a:p>
            <a:pPr marL="0" lvl="0" indent="0">
              <a:buNone/>
            </a:pPr>
            <a:endParaRPr/>
          </a:p>
          <a:p>
            <a:pPr marL="0" lvl="0" indent="0">
              <a:buNone/>
            </a:pPr>
            <a:r>
              <a:t>During 2018 to 2022, the proportion of P&amp;S syphilis cases among women that reported sex with a man who has sex with men increased (4.7% to 6.0%).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sex with a man who has sex with men was most frequently reported in the South (7.3%), followed by the West (5.4%), Midwest (4.1%), and Northeast (3.9%).</a:t>
            </a:r>
          </a:p>
          <a:p>
            <a:pPr marL="0" lvl="0" indent="0">
              <a:buNone/>
            </a:pPr>
            <a:endParaRPr/>
          </a:p>
          <a:p>
            <a:pPr marL="0" lvl="0" indent="0">
              <a:buNone/>
            </a:pPr>
            <a:r>
              <a:t>When examining trends within each region during 2018 to 2022, the proportion of P&amp;S syphilis cases among women that reported sex with a man who has sex with men increased in the South (4.4% to 7.3%), remained stable in the West (5.1% to 5.4%), remained stable in the Midwest (4.1% in both years), and decreased in the Northeast (5.4% to 3.9%).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sex with a man who has sex with men was most frequently reported among Hispanic or Latino women (7.8%), followed by non-Hispanic White women (7.2%) and non-Hispanic Black or African American women (4.1%).</a:t>
            </a:r>
          </a:p>
          <a:p>
            <a:pPr marL="0" lvl="0" indent="0">
              <a:buNone/>
            </a:pPr>
            <a:endParaRPr/>
          </a:p>
          <a:p>
            <a:pPr marL="0" lvl="0" indent="0">
              <a:buNone/>
            </a:pPr>
            <a:r>
              <a:t>When examining trends within each race and Hispanic ethnicity during 2018 to 2022, the proportion of P&amp;S syphilis cases among women that reported sex with a man who has sex with men increased among Hispanic or Latino women (5.2% to 7.8%), remained stable among non-Hispanic Black or African American women (3.2% to 4.1%), and increased among non-Hispanic White women (6.2% to 7.2%).</a:t>
            </a:r>
          </a:p>
          <a:p>
            <a:pPr marL="0" lvl="0" indent="0">
              <a:buNone/>
            </a:pPr>
            <a:endParaRPr/>
          </a:p>
          <a:p>
            <a:pPr marL="0" lvl="0" indent="0">
              <a:buNone/>
            </a:pPr>
            <a:r>
              <a:t>During 2018 to 2022, 88.4% of P&amp;S syphilis cases among women with information on sex with a man who has sex with men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incarceration was most frequently reported among MSW (22.6%), followed by women (16.7%) and MSM (4.7%).</a:t>
            </a:r>
          </a:p>
          <a:p>
            <a:pPr marL="0" lvl="0" indent="0">
              <a:buNone/>
            </a:pPr>
            <a:endParaRPr/>
          </a:p>
          <a:p>
            <a:pPr marL="0" lvl="0" indent="0">
              <a:buNone/>
            </a:pPr>
            <a:r>
              <a:t>During 2018 to 2022, the proportion of P&amp;S syphilis cases that reported incarceration increased among MSW (20.8% to 22.6%), remained stable among women (16.6% to 16.7%), and remained stable among MSM (5.0% to 4.7%).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incarceration was most frequently reported in the West (18.2%), followed by the Midwest (16.2%), South (13.0%), and Northeast (6.6%).</a:t>
            </a:r>
          </a:p>
          <a:p>
            <a:pPr marL="0" lvl="0" indent="0">
              <a:buNone/>
            </a:pPr>
            <a:endParaRPr/>
          </a:p>
          <a:p>
            <a:pPr marL="0" lvl="0" indent="0">
              <a:buNone/>
            </a:pPr>
            <a:r>
              <a:t>When examining trends within each region during 2018 to 2022, the proportion of P&amp;S syphilis cases that reported incarceration increased in the Midwest (8.8% to 16.2%), increased in the Northeast (4.2% to 6.6%), increased in the West (12.9% to 18.2%), and increased in the South (11.0% to 13.0%).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incarceration was most frequently reported in the West (22.1%), followed by the Midwest (19.4%), South (15.1%), and Northeast (7.9%).</a:t>
            </a:r>
          </a:p>
          <a:p>
            <a:pPr marL="0" lvl="0" indent="0">
              <a:buNone/>
            </a:pPr>
            <a:endParaRPr/>
          </a:p>
          <a:p>
            <a:pPr marL="0" lvl="0" indent="0">
              <a:buNone/>
            </a:pPr>
            <a:r>
              <a:t>When examining trends within each region during 2018 to 2022, the proportion of P&amp;S syphilis cases among women that reported incarceration increased in the Midwest (17.2% to 19.4%), increased in the West (20.7% to 22.1%), remained stable in the South (14.8% to 15.1%), and decreased in the Northeast (12.1% to 7.9%).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incarceration was most frequently reported in the West (27.8%), followed by the Midwest (24.7%), South (22.1%), and Northeast (12.5%).</a:t>
            </a:r>
          </a:p>
          <a:p>
            <a:pPr marL="0" lvl="0" indent="0">
              <a:buNone/>
            </a:pPr>
            <a:endParaRPr/>
          </a:p>
          <a:p>
            <a:pPr marL="0" lvl="0" indent="0">
              <a:buNone/>
            </a:pPr>
            <a:r>
              <a:t>When examining trends within each region during 2018 to 2022, the proportion of P&amp;S syphilis cases among MSW that reported incarceration increased in the Northeast (9.7% to 12.5%), increased in the Midwest (19.4% to 24.7%), increased in the South (20.2% to 22.1%), and increased in the West (25.9% to 27.8%).</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incarceration was most frequently reported in the Midwest (5.7%), followed by the West (5.0%), South (4.9%), and Northeast (3.1%).</a:t>
            </a:r>
          </a:p>
          <a:p>
            <a:pPr marL="0" lvl="0" indent="0">
              <a:buNone/>
            </a:pPr>
            <a:endParaRPr/>
          </a:p>
          <a:p>
            <a:pPr marL="0" lvl="0" indent="0">
              <a:buNone/>
            </a:pPr>
            <a:r>
              <a:t>When examining trends within each region during 2018 to 2022, the proportion of P&amp;S syphilis cases among MSM that reported incarceration remained stable in the Northeast (2.2% to 3.1%), increased in the Midwest (4.4% to 5.7%), remained stable in the West (4.9% to 5.0%), and decreased in the South (6.3% to 4.9%).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42416"/>
            <a:ext cx="8412480" cy="886968"/>
          </a:xfrm>
        </p:spPr>
        <p:txBody>
          <a:bodyPr anchor="t">
            <a:normAutofit/>
          </a:bodyPr>
          <a:lstStyle>
            <a:lvl1pPr algn="l">
              <a:defRPr sz="2800" b="1">
                <a:solidFill>
                  <a:srgbClr val="00788A"/>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788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p>
            <a:fld id="{48BDFDD9-E08D-4C81-B20C-0A09A4E04F81}" type="datetimeFigureOut">
              <a:rPr lang="en-US" smtClean="0"/>
              <a:t>2/3/25</a:t>
            </a:fld>
            <a:endParaRPr lang="en-US"/>
          </a:p>
        </p:txBody>
      </p:sp>
      <p:sp>
        <p:nvSpPr>
          <p:cNvPr id="5" name="Footer Placeholder 4"/>
          <p:cNvSpPr>
            <a:spLocks noGrp="1"/>
          </p:cNvSpPr>
          <p:nvPr>
            <p:ph type="ftr" sz="quarter" idx="11"/>
          </p:nvPr>
        </p:nvSpPr>
        <p:spPr>
          <a:xfrm>
            <a:off x="3028950" y="4767263"/>
            <a:ext cx="3086100" cy="273844"/>
          </a:xfrm>
        </p:spPr>
        <p:txBody>
          <a:body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4F940E32-2B25-431F-84EA-1D2AE6283A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646331"/>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HIV, Viral Hepatitis, STD, and TB Prevention</a:t>
            </a:r>
          </a:p>
          <a:p>
            <a:r>
              <a:rPr lang="en-US" b="1" dirty="0">
                <a:solidFill>
                  <a:schemeClr val="bg2"/>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00788A"/>
                </a:solidFill>
              </a:defRPr>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9144000" cy="907961"/>
          </a:xfrm>
          <a:prstGeom prst="rect">
            <a:avLst/>
          </a:prstGeom>
        </p:spPr>
      </p:pic>
      <p:sp>
        <p:nvSpPr>
          <p:cNvPr id="7" name="Title 1"/>
          <p:cNvSpPr>
            <a:spLocks noGrp="1"/>
          </p:cNvSpPr>
          <p:nvPr>
            <p:ph type="title"/>
          </p:nvPr>
        </p:nvSpPr>
        <p:spPr>
          <a:xfrm>
            <a:off x="369274" y="2006709"/>
            <a:ext cx="8408977" cy="885728"/>
          </a:xfrm>
          <a:prstGeom prst="rect">
            <a:avLst/>
          </a:prstGeom>
        </p:spPr>
        <p:txBody>
          <a:bodyPr/>
          <a:lstStyle>
            <a:lvl1pPr algn="ctr">
              <a:lnSpc>
                <a:spcPts val="3000"/>
              </a:lnSpc>
              <a:defRPr sz="40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1371603" y="3111667"/>
            <a:ext cx="6400800" cy="669026"/>
          </a:xfrm>
          <a:prstGeom prst="rect">
            <a:avLst/>
          </a:prstGeom>
        </p:spPr>
        <p:txBody>
          <a:bodyPr/>
          <a:lstStyle>
            <a:lvl1pPr marL="0" indent="0" algn="ctr">
              <a:buNone/>
              <a:defRPr sz="3200" b="1" baseline="0">
                <a:solidFill>
                  <a:srgbClr val="00788A"/>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6" name="TextBox 5"/>
          <p:cNvSpPr txBox="1"/>
          <p:nvPr userDrawn="1"/>
        </p:nvSpPr>
        <p:spPr>
          <a:xfrm>
            <a:off x="339961" y="90152"/>
            <a:ext cx="7432442" cy="400110"/>
          </a:xfrm>
          <a:prstGeom prst="rect">
            <a:avLst/>
          </a:prstGeom>
          <a:noFill/>
        </p:spPr>
        <p:txBody>
          <a:bodyPr wrap="square" rtlCol="0">
            <a:spAutoFit/>
          </a:bodyPr>
          <a:lstStyle/>
          <a:p>
            <a:r>
              <a:rPr lang="en-US" sz="2000" b="1" dirty="0">
                <a:solidFill>
                  <a:schemeClr val="tx2">
                    <a:lumMod val="95000"/>
                  </a:schemeClr>
                </a:solidFill>
                <a:latin typeface="Calibri" panose="020F0502020204030204" pitchFamily="34" charset="0"/>
              </a:rPr>
              <a:t>National Center for HIV, Viral Hepatitis, STD, and TB Prevention</a:t>
            </a:r>
          </a:p>
        </p:txBody>
      </p:sp>
      <p:sp>
        <p:nvSpPr>
          <p:cNvPr id="11" name="Subtitle 2"/>
          <p:cNvSpPr txBox="1">
            <a:spLocks/>
          </p:cNvSpPr>
          <p:nvPr userDrawn="1"/>
        </p:nvSpPr>
        <p:spPr bwMode="auto">
          <a:xfrm>
            <a:off x="1383322" y="3982339"/>
            <a:ext cx="6400800" cy="66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3200" dirty="0"/>
          </a:p>
        </p:txBody>
      </p:sp>
    </p:spTree>
    <p:extLst>
      <p:ext uri="{BB962C8B-B14F-4D97-AF65-F5344CB8AC3E}">
        <p14:creationId xmlns:p14="http://schemas.microsoft.com/office/powerpoint/2010/main" val="437244420"/>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600"/>
              </a:lnSpc>
              <a:defRPr sz="19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Tree>
    <p:extLst>
      <p:ext uri="{BB962C8B-B14F-4D97-AF65-F5344CB8AC3E}">
        <p14:creationId xmlns:p14="http://schemas.microsoft.com/office/powerpoint/2010/main" val="208966153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Tree>
    <p:extLst>
      <p:ext uri="{BB962C8B-B14F-4D97-AF65-F5344CB8AC3E}">
        <p14:creationId xmlns:p14="http://schemas.microsoft.com/office/powerpoint/2010/main" val="257175319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31" indent="-285743">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31" indent="-285743">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1"/>
            <a:ext cx="9143196" cy="122049"/>
          </a:xfrm>
          <a:prstGeom prst="rect">
            <a:avLst/>
          </a:prstGeom>
        </p:spPr>
      </p:pic>
    </p:spTree>
    <p:extLst>
      <p:ext uri="{BB962C8B-B14F-4D97-AF65-F5344CB8AC3E}">
        <p14:creationId xmlns:p14="http://schemas.microsoft.com/office/powerpoint/2010/main" val="202624664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7487941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4259856"/>
            <a:ext cx="9148928" cy="883645"/>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57280430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19438541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427C5C-317B-4847-A1A5-078BB1406833}"/>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2" name="Title 1"/>
          <p:cNvSpPr>
            <a:spLocks noGrp="1"/>
          </p:cNvSpPr>
          <p:nvPr>
            <p:ph type="title"/>
          </p:nvPr>
        </p:nvSpPr>
        <p:spPr>
          <a:xfrm>
            <a:off x="457200" y="210312"/>
            <a:ext cx="8229600" cy="859536"/>
          </a:xfrm>
        </p:spPr>
        <p:txBody>
          <a:bodyPr anchor="b"/>
          <a:lstStyle>
            <a:lvl1pPr>
              <a:defRPr sz="2800" b="1">
                <a:solidFill>
                  <a:srgbClr val="00788A"/>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400" b="0">
                <a:solidFill>
                  <a:schemeClr val="tx1"/>
                </a:solidFill>
              </a:defRPr>
            </a:lvl1pPr>
            <a:lvl2pPr marL="514350" indent="-171450">
              <a:buClr>
                <a:srgbClr val="00788A"/>
              </a:buClr>
              <a:buFont typeface="Calibri" panose="020F0502020204030204" pitchFamily="34" charset="0"/>
              <a:buChar char="‒"/>
              <a:defRPr sz="2000"/>
            </a:lvl2pPr>
            <a:lvl3pPr>
              <a:buClr>
                <a:srgbClr val="C00000"/>
              </a:buCl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21226" y="4767263"/>
            <a:ext cx="1593373" cy="252310"/>
          </a:xfrm>
        </p:spPr>
        <p:txBody>
          <a:bodyPr/>
          <a:lstStyle/>
          <a:p>
            <a:fld id="{48BDFDD9-E08D-4C81-B20C-0A09A4E04F81}" type="datetimeFigureOut">
              <a:rPr lang="en-US" smtClean="0"/>
              <a:t>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40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7C6F41CA-1176-495B-90D4-07CEA856F1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425696"/>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2/3/25</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b">
            <a:normAutofit/>
          </a:bodyPr>
          <a:lstStyle>
            <a:lvl1pPr>
              <a:defRPr sz="2400" b="1">
                <a:solidFill>
                  <a:srgbClr val="00788A"/>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chemeClr val="tx1"/>
                </a:solidFill>
              </a:defRPr>
            </a:lvl1pPr>
            <a:lvl2pPr marL="514350" indent="-171450">
              <a:buClr>
                <a:srgbClr val="00788A"/>
              </a:buClr>
              <a:buFont typeface="Calibri" panose="020F0502020204030204" pitchFamily="34" charset="0"/>
              <a:buChar char="‒"/>
              <a:defRPr/>
            </a:lvl2pPr>
            <a:lvl3pPr>
              <a:buClr>
                <a:srgbClr val="C0000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chemeClr val="tx1"/>
                </a:solidFill>
              </a:defRPr>
            </a:lvl1pPr>
            <a:lvl2pPr marL="514350" indent="-171450" algn="l">
              <a:buClr>
                <a:srgbClr val="00788A"/>
              </a:buClr>
              <a:buFont typeface="Calibri" panose="020F0502020204030204" pitchFamily="34" charset="0"/>
              <a:buChar char="‒"/>
              <a:defRPr sz="1000"/>
            </a:lvl2pPr>
            <a:lvl3pPr algn="l">
              <a:buClr>
                <a:srgbClr val="C00000"/>
              </a:buClr>
              <a:defRPr sz="1000"/>
            </a:lvl3pPr>
            <a:lvl4pPr algn="l">
              <a:defRPr sz="1000"/>
            </a:lvl4pPr>
            <a:lvl5pPr algn="l">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8745702" y="4752201"/>
            <a:ext cx="367408" cy="276999"/>
          </a:xfrm>
          <a:prstGeom prst="rect">
            <a:avLst/>
          </a:prstGeom>
          <a:noFill/>
        </p:spPr>
        <p:txBody>
          <a:bodyPr wrap="none" rtlCol="0">
            <a:spAutoFit/>
          </a:bodyPr>
          <a:lstStyle/>
          <a:p>
            <a:fld id="{69FE1C53-EC00-467A-90D0-1E634E0048C1}" type="slidenum">
              <a:rPr lang="en-US" sz="1200" smtClean="0"/>
              <a:t>‹#›</a:t>
            </a:fld>
            <a:endParaRPr lang="en-US" sz="1200" dirty="0"/>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BDFDD9-E08D-4C81-B20C-0A09A4E04F81}" type="datetimeFigureOut">
              <a:rPr lang="en-US" smtClean="0"/>
              <a:t>2/3/25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5A20E59-B269-4201-9312-514125AC37CC}" type="slidenum">
              <a:rPr lang="en-US" smtClean="0"/>
              <a:t>‹#›</a:t>
            </a:fld>
            <a:endParaRPr lang="en-US"/>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605808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6"/>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6590" y="421521"/>
            <a:ext cx="6903076" cy="369332"/>
          </a:xfrm>
          <a:prstGeom prst="rect">
            <a:avLst/>
          </a:prstGeom>
          <a:noFill/>
        </p:spPr>
        <p:txBody>
          <a:bodyPr wrap="square" rtlCol="0">
            <a:spAutoFit/>
          </a:bodyPr>
          <a:lstStyle/>
          <a:p>
            <a:pPr marL="0" marR="0" lvl="0" indent="0" algn="l" defTabSz="914378"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Division of STD Prevention </a:t>
            </a:r>
          </a:p>
        </p:txBody>
      </p:sp>
      <p:sp>
        <p:nvSpPr>
          <p:cNvPr id="8" name="Subtitle 1"/>
          <p:cNvSpPr txBox="1">
            <a:spLocks/>
          </p:cNvSpPr>
          <p:nvPr/>
        </p:nvSpPr>
        <p:spPr bwMode="auto">
          <a:xfrm>
            <a:off x="554319" y="1481131"/>
            <a:ext cx="8035362" cy="250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378"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0788A"/>
                </a:solidFill>
                <a:effectLst>
                  <a:outerShdw blurRad="38100" dist="38100" dir="2700000" algn="tl">
                    <a:srgbClr val="000000">
                      <a:alpha val="43137"/>
                    </a:srgbClr>
                  </a:outerShdw>
                </a:effectLst>
                <a:uLnTx/>
                <a:uFillTx/>
                <a:latin typeface="Calibri" pitchFamily="34" charset="0"/>
                <a:ea typeface="+mn-ea"/>
                <a:cs typeface="+mn-cs"/>
              </a:rPr>
              <a:t>Syphilis Surveillance Supplemental Slides</a:t>
            </a:r>
          </a:p>
          <a:p>
            <a:pPr marL="0" marR="0" lvl="0" indent="0" algn="ctr" defTabSz="914378"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0788A"/>
                </a:solidFill>
                <a:effectLst>
                  <a:outerShdw blurRad="38100" dist="38100" dir="2700000" algn="tl">
                    <a:srgbClr val="000000">
                      <a:alpha val="43137"/>
                    </a:srgbClr>
                  </a:outerShdw>
                </a:effectLst>
                <a:uLnTx/>
                <a:uFillTx/>
                <a:latin typeface="Calibri" pitchFamily="34" charset="0"/>
                <a:ea typeface="+mn-ea"/>
                <a:cs typeface="+mn-cs"/>
              </a:rPr>
              <a:t>2018–2022</a:t>
            </a:r>
          </a:p>
          <a:p>
            <a:pPr marL="0" marR="0" lvl="0" indent="0" algn="ctr" defTabSz="914378"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250" b="1" i="0" u="none" strike="noStrike" kern="1200" cap="none" spc="0" normalizeH="0" baseline="0" noProof="0" dirty="0">
                <a:ln>
                  <a:noFill/>
                </a:ln>
                <a:solidFill>
                  <a:srgbClr val="00788A"/>
                </a:solidFill>
                <a:effectLst/>
                <a:uLnTx/>
                <a:uFillTx/>
                <a:latin typeface="Calibri" pitchFamily="34" charset="0"/>
                <a:ea typeface="+mn-ea"/>
                <a:cs typeface="+mn-cs"/>
              </a:rPr>
              <a:t>January 2024</a:t>
            </a:r>
          </a:p>
          <a:p>
            <a:pPr marL="0" marR="0" lvl="0" indent="0" algn="ctr" defTabSz="914378"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srgbClr val="00788A"/>
              </a:solidFill>
              <a:effectLst>
                <a:outerShdw blurRad="38100" dist="38100" dir="2700000" algn="tl">
                  <a:srgbClr val="000000">
                    <a:alpha val="43137"/>
                  </a:srgbClr>
                </a:outerShdw>
              </a:effectLst>
              <a:uLnTx/>
              <a:uFillTx/>
              <a:latin typeface="Calibri" pitchFamily="34" charset="0"/>
              <a:ea typeface="+mn-ea"/>
              <a:cs typeface="+mn-cs"/>
            </a:endParaRPr>
          </a:p>
        </p:txBody>
      </p:sp>
    </p:spTree>
    <p:extLst>
      <p:ext uri="{BB962C8B-B14F-4D97-AF65-F5344CB8AC3E}">
        <p14:creationId xmlns:p14="http://schemas.microsoft.com/office/powerpoint/2010/main" val="48957456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Cocaine Use* Among MSW by Region, United States, 2018–2022</a:t>
            </a:r>
          </a:p>
        </p:txBody>
      </p:sp>
      <p:pic>
        <p:nvPicPr>
          <p:cNvPr id="3" name="Picture 1" descr="Line graph showing proportion of primary and secondary syphilis cases reporting cocaine use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cocaine use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100"/>
            <a:ext cx="8229600" cy="754226"/>
          </a:xfrm>
        </p:spPr>
        <p:txBody>
          <a:bodyPr>
            <a:normAutofit fontScale="90000"/>
          </a:bodyPr>
          <a:lstStyle/>
          <a:p>
            <a:pPr marL="0" lvl="0" indent="0">
              <a:buNone/>
            </a:pPr>
            <a:r>
              <a:rPr dirty="0"/>
              <a:t>Primary and Secondary Syphilis — Percentage of Cases Reporting Incarceration* by Race and Hispanic Ethnicity, United States, 2018–2022</a:t>
            </a:r>
          </a:p>
        </p:txBody>
      </p:sp>
      <p:pic>
        <p:nvPicPr>
          <p:cNvPr id="3" name="Picture 1" descr="Line graph showing proportion of primary and secondary syphilis cases reporting incarceration history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being incarcerated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Incarceration* Among Women by Race and Hispanic Ethnicity, United States, 2018–2022</a:t>
            </a:r>
          </a:p>
        </p:txBody>
      </p:sp>
      <p:pic>
        <p:nvPicPr>
          <p:cNvPr id="3" name="Picture 1" descr="Line graph showing proportion of primary and secondary syphilis cases reporting incarceration history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being incarcerated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Incarceration* Among MSW by Race and Hispanic Ethnicity, United States, 2018–2022</a:t>
            </a:r>
          </a:p>
        </p:txBody>
      </p:sp>
      <p:pic>
        <p:nvPicPr>
          <p:cNvPr id="3" name="Picture 1" descr="Line graph showing proportion of primary and secondary syphilis cases reporting incarceration history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being incarcerated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215"/>
            <a:ext cx="8229600" cy="754226"/>
          </a:xfrm>
        </p:spPr>
        <p:txBody>
          <a:bodyPr>
            <a:normAutofit fontScale="90000"/>
          </a:bodyPr>
          <a:lstStyle/>
          <a:p>
            <a:pPr marL="0" lvl="0" indent="0">
              <a:buNone/>
            </a:pPr>
            <a:r>
              <a:rPr dirty="0"/>
              <a:t>Primary and Secondary Syphilis — Percentage of Cases Reporting Incarceration* Among MSM by Race and Hispanic Ethnicity, United States, 2018–2022</a:t>
            </a:r>
          </a:p>
        </p:txBody>
      </p:sp>
      <p:pic>
        <p:nvPicPr>
          <p:cNvPr id="3" name="Picture 1" descr="Line graph showing proportion of primary and secondary syphilis cases reporting incarceration history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being incarcerated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Cocaine Use* Among MSM by Region, United States, 2018–2022</a:t>
            </a:r>
          </a:p>
        </p:txBody>
      </p:sp>
      <p:pic>
        <p:nvPicPr>
          <p:cNvPr id="3" name="Picture 1" descr="Line graph showing proportion of primary and secondary syphilis cases reporting cocaine use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cocaine use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529"/>
            <a:ext cx="8229600" cy="754226"/>
          </a:xfrm>
        </p:spPr>
        <p:txBody>
          <a:bodyPr>
            <a:normAutofit fontScale="90000"/>
          </a:bodyPr>
          <a:lstStyle/>
          <a:p>
            <a:pPr marL="0" lvl="0" indent="0">
              <a:buNone/>
            </a:pPr>
            <a:r>
              <a:rPr dirty="0"/>
              <a:t>Primary and Secondary Syphilis — Percentage of Cases Reporting Cocaine Use* by Race and Hispanic Ethnicity, United States, 2018–2022</a:t>
            </a:r>
          </a:p>
        </p:txBody>
      </p:sp>
      <p:pic>
        <p:nvPicPr>
          <p:cNvPr id="3" name="Picture 1" descr="Line graph showing proportion of primary and secondary syphilis cases reporting cocaine use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cocaine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78100"/>
            <a:ext cx="8229600" cy="754226"/>
          </a:xfrm>
        </p:spPr>
        <p:txBody>
          <a:bodyPr>
            <a:normAutofit fontScale="90000"/>
          </a:bodyPr>
          <a:lstStyle/>
          <a:p>
            <a:pPr marL="0" lvl="0" indent="0">
              <a:buNone/>
            </a:pPr>
            <a:r>
              <a:rPr dirty="0"/>
              <a:t>Primary and Secondary Syphilis — Percentage of Cases Reporting Cocaine Use* Among Women by Race and Hispanic Ethnicity, United States, 2018–2022</a:t>
            </a:r>
          </a:p>
        </p:txBody>
      </p:sp>
      <p:pic>
        <p:nvPicPr>
          <p:cNvPr id="3" name="Picture 1" descr="Line graph showing proportion of primary and secondary syphilis cases reporting cocaine use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cocaine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86" y="261774"/>
            <a:ext cx="8229600" cy="754226"/>
          </a:xfrm>
        </p:spPr>
        <p:txBody>
          <a:bodyPr>
            <a:normAutofit fontScale="90000"/>
          </a:bodyPr>
          <a:lstStyle/>
          <a:p>
            <a:pPr marL="0" lvl="0" indent="0">
              <a:buNone/>
            </a:pPr>
            <a:r>
              <a:rPr dirty="0"/>
              <a:t>Primary and Secondary Syphilis — Percentage of Cases Reporting Cocaine Use* Among MSW by Race and Hispanic Ethnicity, United States, 2018–2022</a:t>
            </a:r>
          </a:p>
        </p:txBody>
      </p:sp>
      <p:pic>
        <p:nvPicPr>
          <p:cNvPr id="3" name="Picture 1" descr="Line graph showing proportion of primary and secondary syphilis cases reporting cocaine use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cocaine use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261774"/>
            <a:ext cx="8229600" cy="754226"/>
          </a:xfrm>
        </p:spPr>
        <p:txBody>
          <a:bodyPr>
            <a:normAutofit fontScale="90000"/>
          </a:bodyPr>
          <a:lstStyle/>
          <a:p>
            <a:pPr marL="0" lvl="0" indent="0">
              <a:buNone/>
            </a:pPr>
            <a:r>
              <a:rPr dirty="0"/>
              <a:t>Primary and Secondary Syphilis — Percentage of Cases Reporting Cocaine Use* Among MSM by Race and Hispanic Ethnicity, United States, 2018–2022</a:t>
            </a:r>
          </a:p>
        </p:txBody>
      </p:sp>
      <p:pic>
        <p:nvPicPr>
          <p:cNvPr id="3" name="Picture 1" descr="Line graph showing proportion of primary and secondary syphilis cases reporting cocaine use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cocaine use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Crack Use* by Sex and Sex of Sex Partners, United States, 2018–2022</a:t>
            </a:r>
          </a:p>
        </p:txBody>
      </p:sp>
      <p:pic>
        <p:nvPicPr>
          <p:cNvPr id="3" name="Picture 1" descr="Line graph showing proportion of primary and secondary syphilis cases reporting crack use by sex an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crack use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Percentage of Cases Reporting Crack Use* by Region, United States, 2018–2022</a:t>
            </a:r>
          </a:p>
        </p:txBody>
      </p:sp>
      <p:pic>
        <p:nvPicPr>
          <p:cNvPr id="3" name="Picture 1" descr="Line graph showing proportion of primary and secondary syphilis cases reporting crack use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crack use within the last 12 months calculated among cases with known data (cases with missing or unknown responses were excluded from the denominator).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Crack Use* Among Women by Region, United States, 2018–2022</a:t>
            </a:r>
          </a:p>
        </p:txBody>
      </p:sp>
      <p:pic>
        <p:nvPicPr>
          <p:cNvPr id="3" name="Picture 1" descr="Line graph showing proportion of primary and secondary syphilis cases reporting crack use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crack use within the last 12 months calculated among cases with known data (cases with missing or unknown responses were excluded from the denominator).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Crack Use* Among MSW by Region, United States, 2018–2022</a:t>
            </a:r>
          </a:p>
        </p:txBody>
      </p:sp>
      <p:pic>
        <p:nvPicPr>
          <p:cNvPr id="3" name="Picture 1" descr="Line graph showing proportion of primary and secondary syphilis cases reporting crack use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crack use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Reported Cases by Sex and Sex of Sex Partners, United States, 2018–2022</a:t>
            </a:r>
          </a:p>
        </p:txBody>
      </p:sp>
      <p:pic>
        <p:nvPicPr>
          <p:cNvPr id="3" name="Picture 1" descr="Ribbon plot showing reported cases of primary and secondary syphilis by sex an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Men who have sex with men; MSU = Men with unknown sex of sex partners; MSW = Men who have sex with women only</a:t>
            </a:r>
          </a:p>
          <a:p>
            <a:pPr marL="0" lvl="0" indent="0">
              <a:buNone/>
            </a:pPr>
            <a:r>
              <a:rPr b="1"/>
              <a:t>NOTE:</a:t>
            </a:r>
            <a:r>
              <a:t> Over the five-year period, 0.2% of cases were missing sex and were not included.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Crack Use* Among MSM by Region, United States, 2018–2022</a:t>
            </a:r>
          </a:p>
        </p:txBody>
      </p:sp>
      <p:pic>
        <p:nvPicPr>
          <p:cNvPr id="3" name="Picture 1" descr="Line graph showing proportion of primary and secondary syphilis cases reporting crack use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crack use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Crack Use* by Race and Hispanic Ethnicity, United States, 2018–2022</a:t>
            </a:r>
          </a:p>
        </p:txBody>
      </p:sp>
      <p:pic>
        <p:nvPicPr>
          <p:cNvPr id="3" name="Picture 1" descr="Line graph showing proportion of primary and secondary syphilis cases reporting crack use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crack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1774"/>
            <a:ext cx="8229600" cy="754226"/>
          </a:xfrm>
        </p:spPr>
        <p:txBody>
          <a:bodyPr>
            <a:normAutofit fontScale="90000"/>
          </a:bodyPr>
          <a:lstStyle/>
          <a:p>
            <a:pPr marL="0" lvl="0" indent="0">
              <a:buNone/>
            </a:pPr>
            <a:r>
              <a:rPr dirty="0"/>
              <a:t>Primary and Secondary Syphilis — Percentage of Cases Reporting Crack Use* Among Women by Race and Hispanic Ethnicity, United States, 2018–2022</a:t>
            </a:r>
          </a:p>
        </p:txBody>
      </p:sp>
      <p:pic>
        <p:nvPicPr>
          <p:cNvPr id="3" name="Picture 1" descr="Line graph showing proportion of primary and secondary syphilis cases reporting crack use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crack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Crack Use* Among MSW by Race and Hispanic Ethnicity, United States, 2018–2022</a:t>
            </a:r>
          </a:p>
        </p:txBody>
      </p:sp>
      <p:pic>
        <p:nvPicPr>
          <p:cNvPr id="3" name="Picture 1" descr="Line graph showing proportion of primary and secondary syphilis cases reporting crack use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crack use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Crack Use* Among MSM by Race and Hispanic Ethnicity, United States, 2018–2022</a:t>
            </a:r>
          </a:p>
        </p:txBody>
      </p:sp>
      <p:pic>
        <p:nvPicPr>
          <p:cNvPr id="3" name="Picture 1" descr="Line graph showing proportion of primary and secondary syphilis cases reporting crack use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crack use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Heroin Use* by Sex and Sex of Sex Partners, United States, 2018–2022</a:t>
            </a:r>
          </a:p>
        </p:txBody>
      </p:sp>
      <p:pic>
        <p:nvPicPr>
          <p:cNvPr id="3" name="Picture 1" descr="Line graph showing proportion of primary and secondary syphilis cases reporting heroin use by sex an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heroin use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Percentage of Cases Reporting Heroin Use* by Region, United States, 2018–2022</a:t>
            </a:r>
          </a:p>
        </p:txBody>
      </p:sp>
      <p:pic>
        <p:nvPicPr>
          <p:cNvPr id="3" name="Picture 1" descr="Line graph showing proportion of primary and secondary syphilis cases reporting heroin use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heroin use within the last 12 months calculated among cases with known data (cases with missing or unknown responses were excluded from the denominator).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Heroin Use* Among Women by Region, United States, 2018–2022</a:t>
            </a:r>
          </a:p>
        </p:txBody>
      </p:sp>
      <p:pic>
        <p:nvPicPr>
          <p:cNvPr id="3" name="Picture 1" descr="Line graph showing proportion of primary and secondary syphilis cases reporting heroin use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heroin use within the last 12 months calculated among cases with known data (cases with missing or unknown responses were excluded from the denominator).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Heroin Use* Among MSW by Region, United States, 2018–2022</a:t>
            </a:r>
          </a:p>
        </p:txBody>
      </p:sp>
      <p:pic>
        <p:nvPicPr>
          <p:cNvPr id="3" name="Picture 1" descr="Line graph showing proportion of primary and secondary syphilis cases reporting heroin use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heroin use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Heroin Use* Among MSM by Region, United States, 2018–2022</a:t>
            </a:r>
          </a:p>
        </p:txBody>
      </p:sp>
      <p:pic>
        <p:nvPicPr>
          <p:cNvPr id="3" name="Picture 1" descr="Line graph showing proportion of primary and secondary syphilis cases reporting heroin use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heroin use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Selected Substance Use Behaviors*, United States, 2018–2022</a:t>
            </a:r>
          </a:p>
        </p:txBody>
      </p:sp>
      <p:pic>
        <p:nvPicPr>
          <p:cNvPr id="3" name="Picture 1" descr="Line graph showing proportion of primary and secondary syphilis cases reporting selected substance use behavio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methamphetamine use, heroin use, crack use, or cocaine use within the last 12 months calculated among cases with known data (cases with missing or unknown responses were excluded from the denominator).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261774"/>
            <a:ext cx="8229600" cy="754226"/>
          </a:xfrm>
        </p:spPr>
        <p:txBody>
          <a:bodyPr>
            <a:normAutofit fontScale="90000"/>
          </a:bodyPr>
          <a:lstStyle/>
          <a:p>
            <a:pPr marL="0" lvl="0" indent="0">
              <a:buNone/>
            </a:pPr>
            <a:r>
              <a:rPr dirty="0"/>
              <a:t>Primary and Secondary Syphilis — Percentage of Cases Reporting Heroin Use* by Race and Hispanic Ethnicity, United States, 2018–2022</a:t>
            </a:r>
          </a:p>
        </p:txBody>
      </p:sp>
      <p:pic>
        <p:nvPicPr>
          <p:cNvPr id="3" name="Picture 1" descr="Line graph showing proportion of primary and secondary syphilis cases reporting heroin use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heroin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Heroin Use* Among Women by Race and Hispanic Ethnicity, United States, 2018–2022</a:t>
            </a:r>
          </a:p>
        </p:txBody>
      </p:sp>
      <p:pic>
        <p:nvPicPr>
          <p:cNvPr id="3" name="Picture 1" descr="Line graph showing proportion of primary and secondary syphilis cases reporting heroin use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heroin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Heroin Use* Among MSW by Race and Hispanic Ethnicity, United States, 2018–2022</a:t>
            </a:r>
          </a:p>
        </p:txBody>
      </p:sp>
      <p:pic>
        <p:nvPicPr>
          <p:cNvPr id="3" name="Picture 1" descr="Line graph showing proportion of primary and secondary syphilis cases reporting heroin use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heroin use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278100"/>
            <a:ext cx="8229600" cy="754226"/>
          </a:xfrm>
        </p:spPr>
        <p:txBody>
          <a:bodyPr>
            <a:normAutofit fontScale="90000"/>
          </a:bodyPr>
          <a:lstStyle/>
          <a:p>
            <a:pPr marL="0" lvl="0" indent="0">
              <a:buNone/>
            </a:pPr>
            <a:r>
              <a:rPr dirty="0"/>
              <a:t>Primary and Secondary Syphilis — Percentage of Cases Reporting Heroin Use* Among MSM by Race and Hispanic Ethnicity, United States, 2018–2022</a:t>
            </a:r>
          </a:p>
        </p:txBody>
      </p:sp>
      <p:pic>
        <p:nvPicPr>
          <p:cNvPr id="3" name="Picture 1" descr="Line graph showing proportion of primary and secondary syphilis cases reporting heroin use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heroin use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Injection Drug Use* by Sex and Sex of Sex Partners, United States, 2018–2022</a:t>
            </a:r>
          </a:p>
        </p:txBody>
      </p:sp>
      <p:pic>
        <p:nvPicPr>
          <p:cNvPr id="3" name="Picture 1" descr="Line graph showing proportion of primary and secondary syphilis cases reporting injection drug use by sex am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Injection Drug Use* by Region, United States, 2018–2022</a:t>
            </a:r>
          </a:p>
        </p:txBody>
      </p:sp>
      <p:pic>
        <p:nvPicPr>
          <p:cNvPr id="3" name="Picture 1" descr="Line graph showing proportion of primary and secondary syphilis cases reporting injection drug use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within the last 12 months calculated among cases with known data (cases with missing or unknown responses were excluded from the denominator).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Injection Drug Use* Among Women by Region, United States, 2018–2022</a:t>
            </a:r>
          </a:p>
        </p:txBody>
      </p:sp>
      <p:pic>
        <p:nvPicPr>
          <p:cNvPr id="3" name="Picture 1" descr="Line graph showing proportion of primary and secondary syphilis cases reporting injection drug use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within the last 12 months calculated among cases with known data (cases with missing or unknown responses were excluded from the denominator).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Injection Drug Use* Among MSW by Region, United States, 2018–2022</a:t>
            </a:r>
          </a:p>
        </p:txBody>
      </p:sp>
      <p:pic>
        <p:nvPicPr>
          <p:cNvPr id="3" name="Picture 1" descr="Line graph showing proportion of primary and secondary syphilis cases reporting injection drug use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Injection Drug Use* Among MSM by Region, United States, 2018–2022</a:t>
            </a:r>
          </a:p>
        </p:txBody>
      </p:sp>
      <p:pic>
        <p:nvPicPr>
          <p:cNvPr id="3" name="Picture 1" descr="Line graph showing proportion of primary and secondary syphilis cases reporting injection drug use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Injection Drug Use* by Race and Hispanic Ethnicity, United States, 2018–2022</a:t>
            </a:r>
          </a:p>
        </p:txBody>
      </p:sp>
      <p:pic>
        <p:nvPicPr>
          <p:cNvPr id="3" name="Picture 1" descr="Line graph showing proportion of primary and secondary syphilis cases reporting injection drug use by race and Hispanic ethnicity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Selected Substance Use Behaviors* Among Women, United States, 2018–2022</a:t>
            </a:r>
          </a:p>
        </p:txBody>
      </p:sp>
      <p:pic>
        <p:nvPicPr>
          <p:cNvPr id="3" name="Picture 1" descr="Line graph showing proportion of primary and secondary syphilis cases reporting selected substance use behaviors among wome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methamphetamine use, heroin use, crack use, or cocaine use within the last 12 months calculated among cases with known data (cases with missing or unknown responses were excluded from the denominator).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986"/>
            <a:ext cx="8229600" cy="754226"/>
          </a:xfrm>
        </p:spPr>
        <p:txBody>
          <a:bodyPr>
            <a:normAutofit fontScale="90000"/>
          </a:bodyPr>
          <a:lstStyle/>
          <a:p>
            <a:pPr marL="0" lvl="0" indent="0">
              <a:buNone/>
            </a:pPr>
            <a:r>
              <a:rPr dirty="0"/>
              <a:t>Primary and Secondary Syphilis — Percentage of Cases Reporting Injection Drug Use* Among Women by Race and Hispanic Ethnicity, United States, 2018–2022</a:t>
            </a:r>
          </a:p>
        </p:txBody>
      </p:sp>
      <p:pic>
        <p:nvPicPr>
          <p:cNvPr id="3" name="Picture 1" descr="Line graph showing proportion of primary and secondary syphilis cases reporting injection drug use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Injection Drug Use* Among MSW by Race and Hispanic Ethnicity, United States, 2018–2022</a:t>
            </a:r>
          </a:p>
        </p:txBody>
      </p:sp>
      <p:pic>
        <p:nvPicPr>
          <p:cNvPr id="3" name="Picture 1" descr="Line graph showing proportion of primary and secondary syphilis cases reporting injection drug use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Injection Drug Use* Among MSM by Race and Hispanic Ethnicity, United States, 2018–2022</a:t>
            </a:r>
          </a:p>
        </p:txBody>
      </p:sp>
      <p:pic>
        <p:nvPicPr>
          <p:cNvPr id="3" name="Picture 1" descr="Line graph showing proportion of primary and secondary syphilis cases reporting injection drug use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939"/>
            <a:ext cx="8229600" cy="754226"/>
          </a:xfrm>
        </p:spPr>
        <p:txBody>
          <a:bodyPr>
            <a:normAutofit fontScale="90000"/>
          </a:bodyPr>
          <a:lstStyle/>
          <a:p>
            <a:pPr marL="0" lvl="0" indent="0">
              <a:buNone/>
            </a:pPr>
            <a:r>
              <a:rPr dirty="0"/>
              <a:t>Primary and Secondary Syphilis — Percentage of Cases Reporting Methamphetamine Use* by Sex and Sex of Sex Partners, United States, 2018–2022</a:t>
            </a:r>
          </a:p>
        </p:txBody>
      </p:sp>
      <p:pic>
        <p:nvPicPr>
          <p:cNvPr id="3" name="Picture 1" descr="Line graph showing proportion of primary and secondary syphilis cases reporting methamphetamine use by sex an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methamphetamine use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Methamphetamine Use* by Region, United States, 2018–2022</a:t>
            </a:r>
          </a:p>
        </p:txBody>
      </p:sp>
      <p:pic>
        <p:nvPicPr>
          <p:cNvPr id="3" name="Picture 1" descr="Line graph showing proportion of primary and secondary syphilis cases reporting methamphetamine use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methamphetamine use within the last 12 months calculated among cases with known data (cases with missing or unknown responses were excluded from the denominator).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Methamphetamine Use* Among Women by Region, United States, 2018–2022</a:t>
            </a:r>
          </a:p>
        </p:txBody>
      </p:sp>
      <p:pic>
        <p:nvPicPr>
          <p:cNvPr id="3" name="Picture 1" descr="Line graph showing proportion of primary and secondary syphilis cases reporting methamphetamine use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methamphetamine use within the last 12 months calculated among cases with known data (cases with missing or unknown responses were excluded from the denominator).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Methamphetamine Use* Among MSW by Region, United States, 2018–2022</a:t>
            </a:r>
          </a:p>
        </p:txBody>
      </p:sp>
      <p:pic>
        <p:nvPicPr>
          <p:cNvPr id="3" name="Picture 1" descr="Line graph showing proportion of primary and secondary syphilis cases reporting methamphetamine use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methamphetamine use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Methamphetamine Use* Among MSM by Region, United States, 2018–2022</a:t>
            </a:r>
          </a:p>
        </p:txBody>
      </p:sp>
      <p:pic>
        <p:nvPicPr>
          <p:cNvPr id="3" name="Picture 1" descr="Line graph showing proportion of primary and secondary syphilis cases reporting methamphetamine use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methamphetamine use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Methamphetamine Use* by Race and Hispanic Ethnicity, United States, 2018–2022</a:t>
            </a:r>
          </a:p>
        </p:txBody>
      </p:sp>
      <p:pic>
        <p:nvPicPr>
          <p:cNvPr id="3" name="Picture 1" descr="Line graph showing proportion of primary and secondary syphilis cases reporting methamphetamine use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methamphetamine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839"/>
            <a:ext cx="8229600" cy="754226"/>
          </a:xfrm>
        </p:spPr>
        <p:txBody>
          <a:bodyPr>
            <a:normAutofit fontScale="90000"/>
          </a:bodyPr>
          <a:lstStyle/>
          <a:p>
            <a:pPr marL="0" lvl="0" indent="0">
              <a:buNone/>
            </a:pPr>
            <a:r>
              <a:rPr dirty="0"/>
              <a:t>Primary and Secondary Syphilis — Percentage of Cases Reporting Methamphetamine Use* Among Women by Race and Hispanic Ethnicity, United States, 2018–2022</a:t>
            </a:r>
          </a:p>
        </p:txBody>
      </p:sp>
      <p:pic>
        <p:nvPicPr>
          <p:cNvPr id="3" name="Picture 1" descr="Line graph showing proportion of primary and secondary syphilis cases reporting methamphetamine use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methamphetamine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61774"/>
            <a:ext cx="8229600" cy="754226"/>
          </a:xfrm>
        </p:spPr>
        <p:txBody>
          <a:bodyPr>
            <a:normAutofit fontScale="90000"/>
          </a:bodyPr>
          <a:lstStyle/>
          <a:p>
            <a:pPr marL="0" lvl="0" indent="0">
              <a:buNone/>
            </a:pPr>
            <a:r>
              <a:rPr dirty="0"/>
              <a:t>Primary and Secondary Syphilis — Percentage of Cases Reporting Selected Substance Use Behaviors* Among MSW, United States, 2018–2022</a:t>
            </a:r>
          </a:p>
        </p:txBody>
      </p:sp>
      <p:pic>
        <p:nvPicPr>
          <p:cNvPr id="3" name="Picture 1" descr="Line graph showing proportion of primary and secondary syphilis cases reporting selected substance use behaviors among MSW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a:bodyPr>
          <a:lstStyle/>
          <a:p>
            <a:pPr marL="0" lvl="0" indent="0">
              <a:buNone/>
            </a:pPr>
            <a:r>
              <a:t>* Proportion reporting injection drug use, methamphetamine use, heroin use, crack use, or cocaine use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Methamphetamine Use* Among MSW by Race and Hispanic Ethnicity, United States, 2018–2022</a:t>
            </a:r>
          </a:p>
        </p:txBody>
      </p:sp>
      <p:pic>
        <p:nvPicPr>
          <p:cNvPr id="3" name="Picture 1" descr="Line graph showing proportion of primary and secondary syphilis cases reporting methamphetamine use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methamphetamine use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Methamphetamine Use* Among MSM by Race and Hispanic Ethnicity, United States, 2018–2022</a:t>
            </a:r>
          </a:p>
        </p:txBody>
      </p:sp>
      <p:pic>
        <p:nvPicPr>
          <p:cNvPr id="3" name="Picture 1" descr="Line graph showing proportion of primary and secondary syphilis cases reporting methamphetamine use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methamphetamine use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Selected Sexual Behaviors*, United States, 2018–2022</a:t>
            </a:r>
          </a:p>
        </p:txBody>
      </p:sp>
      <p:pic>
        <p:nvPicPr>
          <p:cNvPr id="3" name="Picture 1" descr="Line graph showing proportion of primary and secondary syphilis cases reporting selected sexual behavio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t>* Proportion reporting sex with PWID, sex with anonymous partners, sex while intoxicated/high on drugs, or exchanging drugs or money for sex within the last 12 months calculated among cases with known data (cases with missing or unknown responses were excluded from the denominator).</a:t>
            </a:r>
          </a:p>
          <a:p>
            <a:pPr marL="0" lvl="0" indent="0">
              <a:buNone/>
            </a:pPr>
            <a:r>
              <a:rPr b="1"/>
              <a:t>ACRONYMS:</a:t>
            </a:r>
            <a:r>
              <a:t> PWID = Person who injects drugs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Selected Sexual Behaviors* Among Women, United States, 2018–2022</a:t>
            </a:r>
          </a:p>
        </p:txBody>
      </p:sp>
      <p:pic>
        <p:nvPicPr>
          <p:cNvPr id="3" name="Picture 1" descr="Line graph showing proportion of primary and secondary syphilis cases reporting selected sexual behaviors among wome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t>* Proportion reporting sex with PWID, sex with anonymous partners, sex while intoxicated/high on drugs, or exchanging drugs or money for sex within the last 12 months calculated among cases with known data (cases with missing or unknown responses were excluded from the denominator).</a:t>
            </a:r>
          </a:p>
          <a:p>
            <a:pPr marL="0" lvl="0" indent="0">
              <a:buNone/>
            </a:pPr>
            <a:r>
              <a:rPr b="1"/>
              <a:t>ACRONYMS:</a:t>
            </a:r>
            <a:r>
              <a:t> PWID = Person who injects drugs; MSM = Men who have sex with men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Selected Sexual Behaviors* Among MSW, United States, 2018–2022</a:t>
            </a:r>
          </a:p>
        </p:txBody>
      </p:sp>
      <p:pic>
        <p:nvPicPr>
          <p:cNvPr id="3" name="Picture 1" descr="Line graph showing proportion of primary and secondary syphilis cases reporting selected sexual behaviors among MSW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t>* Proportion reporting sex with PWID, sex with anonymous partners, sex while intoxicated/high on drugs, or exchanging drugs or money for sex within the last 12 months calculated among cases with known data (cases with missing or unknown responses were excluded from the denominator).</a:t>
            </a:r>
          </a:p>
          <a:p>
            <a:pPr marL="0" lvl="0" indent="0">
              <a:buNone/>
            </a:pPr>
            <a:r>
              <a:rPr b="1"/>
              <a:t>ACRONYMS:</a:t>
            </a:r>
            <a:r>
              <a:t> PWID = Person who injects drugs; MSW = Men who have sex with women only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Selected Sexual Behaviors* Among MSM, United States, 2018–2022</a:t>
            </a:r>
          </a:p>
        </p:txBody>
      </p:sp>
      <p:pic>
        <p:nvPicPr>
          <p:cNvPr id="3" name="Picture 1" descr="Line graph showing proportion of primary and secondary syphilis cases reporting selected sexual behaviors among MSM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t>* Proportion reporting sex with PWID, sex with anonymous partners, sex while intoxicated/high on drugs, or exchanging drugs or money for sex within the last 12 months calculated among cases with known data (cases with missing or unknown responses were excluded from the denominator).</a:t>
            </a:r>
          </a:p>
          <a:p>
            <a:pPr marL="0" lvl="0" indent="0">
              <a:buNone/>
            </a:pPr>
            <a:r>
              <a:rPr b="1"/>
              <a:t>ACRONYMS:</a:t>
            </a:r>
            <a:r>
              <a:t> PWID = Person who injects drugs; MSM = Men who have sex with men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Exchanging Sex for Drugs or Money* by Sex and Sex of Sex Partners, United States, 2018–2022</a:t>
            </a:r>
          </a:p>
        </p:txBody>
      </p:sp>
      <p:pic>
        <p:nvPicPr>
          <p:cNvPr id="3" name="Picture 1" descr="Line graph showing proportion of primary and secondary syphilis cases reporting exchanging drugs or money for sex by sex an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exchanging drugs or money for sex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215"/>
            <a:ext cx="8229600" cy="754226"/>
          </a:xfrm>
        </p:spPr>
        <p:txBody>
          <a:bodyPr>
            <a:normAutofit fontScale="90000"/>
          </a:bodyPr>
          <a:lstStyle/>
          <a:p>
            <a:pPr marL="0" lvl="0" indent="0">
              <a:buNone/>
            </a:pPr>
            <a:r>
              <a:rPr dirty="0"/>
              <a:t>Primary and Secondary Syphilis — Percentage of Cases Reporting Exchanging Sex for Drugs or Money* by Region, United States, 2018–2022</a:t>
            </a:r>
          </a:p>
        </p:txBody>
      </p:sp>
      <p:pic>
        <p:nvPicPr>
          <p:cNvPr id="3" name="Picture 1" descr="Line graph showing proportion of primary and secondary syphilis cases reporting exchanging drugs or money for sex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exchanging drugs or money for sex within the last 12 months calculated among cases with known data (cases with missing or unknown responses were excluded from the denominator).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Exchanging Sex for Drugs or Money* Among Women by Region, United States, 2018–2022</a:t>
            </a:r>
          </a:p>
        </p:txBody>
      </p:sp>
      <p:pic>
        <p:nvPicPr>
          <p:cNvPr id="3" name="Picture 1" descr="Line graph showing proportion of primary and secondary syphilis cases reporting exchanging drugs or money for sex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exchanging drugs or money for sex within the last 12 months calculated among cases with known data (cases with missing or unknown responses were excluded from the denominator).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Exchanging Sex for Drugs or Money* Among MSW by Region, United States, 2018–2022</a:t>
            </a:r>
          </a:p>
        </p:txBody>
      </p:sp>
      <p:pic>
        <p:nvPicPr>
          <p:cNvPr id="3" name="Picture 1" descr="Line graph showing proportion of primary and secondary syphilis cases reporting exchanging drugs or money for sex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exchanging drugs or money for sex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261774"/>
            <a:ext cx="8229600" cy="754226"/>
          </a:xfrm>
        </p:spPr>
        <p:txBody>
          <a:bodyPr>
            <a:normAutofit fontScale="90000"/>
          </a:bodyPr>
          <a:lstStyle/>
          <a:p>
            <a:pPr marL="0" lvl="0" indent="0">
              <a:buNone/>
            </a:pPr>
            <a:r>
              <a:rPr dirty="0"/>
              <a:t>Primary and Secondary Syphilis — Percentage of Cases Reporting Selected Substance Use Behaviors* Among MSM, United States, 2018–2022</a:t>
            </a:r>
          </a:p>
        </p:txBody>
      </p:sp>
      <p:pic>
        <p:nvPicPr>
          <p:cNvPr id="3" name="Picture 1" descr="Line graph showing proportion of primary and secondary syphilis cases reporting selected substance use behaviors among MSM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a:bodyPr>
          <a:lstStyle/>
          <a:p>
            <a:pPr marL="0" lvl="0" indent="0">
              <a:buNone/>
            </a:pPr>
            <a:r>
              <a:t>* Proportion reporting injection drug use, methamphetamine use, heroin use, crack use, or cocaine use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Exchanging Sex for Drugs or Money* Among MSM by Region, United States, 2018–2022</a:t>
            </a:r>
          </a:p>
        </p:txBody>
      </p:sp>
      <p:pic>
        <p:nvPicPr>
          <p:cNvPr id="3" name="Picture 1" descr="Line graph showing proportion of primary and secondary syphilis cases reporting exchanging drugs or money for sex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exchanging drugs or money for sex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986"/>
            <a:ext cx="8229600" cy="754226"/>
          </a:xfrm>
        </p:spPr>
        <p:txBody>
          <a:bodyPr>
            <a:normAutofit fontScale="90000"/>
          </a:bodyPr>
          <a:lstStyle/>
          <a:p>
            <a:pPr marL="0" lvl="0" indent="0">
              <a:buNone/>
            </a:pPr>
            <a:r>
              <a:rPr dirty="0"/>
              <a:t>Primary and Secondary Syphilis — Percentage of Cases Reporting Exchanging Sex for Drugs or Money* by Race and Hispanic Ethnicity, United States, 2018–2022</a:t>
            </a:r>
          </a:p>
        </p:txBody>
      </p:sp>
      <p:pic>
        <p:nvPicPr>
          <p:cNvPr id="3" name="Picture 1" descr="Line graph showing proportion of primary and secondary syphilis cases reporting exchanging drugs or money for sex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exchanging drugs or money for sex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Exchanging Sex for Drugs or Money* Among Women by Race and Hispanic Ethnicity, United States, 2018–2022</a:t>
            </a:r>
          </a:p>
        </p:txBody>
      </p:sp>
      <p:pic>
        <p:nvPicPr>
          <p:cNvPr id="3" name="Picture 1" descr="Line graph showing proportion of primary and secondary syphilis cases reporting exchanging drugs or money for sex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exchanging drugs or money for sex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Exchanging Sex for Drugs or Money* Among MSW by Race and Hispanic Ethnicity, United States, 2018–2022</a:t>
            </a:r>
          </a:p>
        </p:txBody>
      </p:sp>
      <p:pic>
        <p:nvPicPr>
          <p:cNvPr id="3" name="Picture 1" descr="Line graph showing proportion of primary and secondary syphilis cases reporting exchanging drugs or money for sex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exchanging drugs or money for sex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839"/>
            <a:ext cx="8229600" cy="754226"/>
          </a:xfrm>
        </p:spPr>
        <p:txBody>
          <a:bodyPr>
            <a:normAutofit fontScale="90000"/>
          </a:bodyPr>
          <a:lstStyle/>
          <a:p>
            <a:pPr marL="0" lvl="0" indent="0">
              <a:buNone/>
            </a:pPr>
            <a:r>
              <a:rPr dirty="0"/>
              <a:t>Primary and Secondary Syphilis — Percentage of Cases Reporting Exchanging Sex for Drugs or Money* Among MSM by Race and Hispanic Ethnicity, United States, 2018–2022</a:t>
            </a:r>
          </a:p>
        </p:txBody>
      </p:sp>
      <p:pic>
        <p:nvPicPr>
          <p:cNvPr id="3" name="Picture 1" descr="Line graph showing proportion of primary and secondary syphilis cases reporting exchanging drugs or money for sex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exchanging drugs or money for sex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with Anonymous Partners* by Sex and Sex of Sex Partners, United States, 2018–2022</a:t>
            </a:r>
          </a:p>
        </p:txBody>
      </p:sp>
      <p:pic>
        <p:nvPicPr>
          <p:cNvPr id="3" name="Picture 1" descr="Line graph showing proportion of primary and secondary syphilis cases reporting anonymous sex by sex an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anonymous partners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Anonymous Partners* by Region, United States, 2018–2022</a:t>
            </a:r>
          </a:p>
        </p:txBody>
      </p:sp>
      <p:pic>
        <p:nvPicPr>
          <p:cNvPr id="3" name="Picture 1" descr="Line graph showing proportion of primary and secondary syphilis cases reporting anonymous sex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anonymous partners within the last 12 months calculated among cases with known data (cases with missing or unknown responses were excluded from the denominator).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with Anonymous Partners* Among Women by Region, United States, 2018–2022</a:t>
            </a:r>
          </a:p>
        </p:txBody>
      </p:sp>
      <p:pic>
        <p:nvPicPr>
          <p:cNvPr id="3" name="Picture 1" descr="Line graph showing proportion of primary and secondary syphilis cases reporting anonymous sex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anonymous partners within the last 12 months calculated among cases with known data (cases with missing or unknown responses were excluded from the denominator).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100"/>
            <a:ext cx="8229600" cy="754226"/>
          </a:xfrm>
        </p:spPr>
        <p:txBody>
          <a:bodyPr>
            <a:normAutofit fontScale="90000"/>
          </a:bodyPr>
          <a:lstStyle/>
          <a:p>
            <a:pPr marL="0" lvl="0" indent="0">
              <a:buNone/>
            </a:pPr>
            <a:r>
              <a:rPr dirty="0"/>
              <a:t>Primary and Secondary Syphilis — Percentage of Cases Reporting Sex with Anonymous Partners* Among MSW by Region, United States, 2018–2022</a:t>
            </a:r>
          </a:p>
        </p:txBody>
      </p:sp>
      <p:pic>
        <p:nvPicPr>
          <p:cNvPr id="3" name="Picture 1" descr="Line graph showing proportion of primary and secondary syphilis cases reporting anonymous sex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anonymous partners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with Anonymous Partners* Among MSM by Region, United States, 2018–2022</a:t>
            </a:r>
          </a:p>
        </p:txBody>
      </p:sp>
      <p:pic>
        <p:nvPicPr>
          <p:cNvPr id="3" name="Picture 1" descr="Line graph showing proportion of primary and secondary syphilis cases reporting anonymous sex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anonymous partners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029" y="261774"/>
            <a:ext cx="8229600" cy="754226"/>
          </a:xfrm>
        </p:spPr>
        <p:txBody>
          <a:bodyPr>
            <a:normAutofit fontScale="90000"/>
          </a:bodyPr>
          <a:lstStyle/>
          <a:p>
            <a:pPr marL="0" lvl="0" indent="0">
              <a:buNone/>
            </a:pPr>
            <a:r>
              <a:rPr dirty="0"/>
              <a:t>Primary and Secondary Syphilis — Percentage of Cases Reporting Cocaine Use* by Sex and Sex of Sex Partners, United States, 2018–2022</a:t>
            </a:r>
          </a:p>
        </p:txBody>
      </p:sp>
      <p:pic>
        <p:nvPicPr>
          <p:cNvPr id="3" name="Picture 1" descr="Line graph showing proportion of primary and secondary syphilis cases reporting cocaine use by sex an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cocaine use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986"/>
            <a:ext cx="8229600" cy="754226"/>
          </a:xfrm>
        </p:spPr>
        <p:txBody>
          <a:bodyPr>
            <a:normAutofit fontScale="90000"/>
          </a:bodyPr>
          <a:lstStyle/>
          <a:p>
            <a:pPr marL="0" lvl="0" indent="0">
              <a:buNone/>
            </a:pPr>
            <a:r>
              <a:rPr dirty="0"/>
              <a:t>Primary and Secondary Syphilis — Percentage of Cases Reporting Sex with Anonymous Partners* by Race and Hispanic Ethnicity, United States, 2018–2022</a:t>
            </a:r>
          </a:p>
        </p:txBody>
      </p:sp>
      <p:pic>
        <p:nvPicPr>
          <p:cNvPr id="3" name="Picture 1" descr="Line graph showing proportion of primary and secondary syphilis cases reporting anonymous sex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anonymous partners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with Anonymous Partners* Among Women by Race and Hispanic Ethnicity, United States, 2018–2022</a:t>
            </a:r>
          </a:p>
        </p:txBody>
      </p:sp>
      <p:pic>
        <p:nvPicPr>
          <p:cNvPr id="3" name="Picture 1" descr="Line graph showing proportion of primary and secondary syphilis cases reporting anonymous sex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anonymous partners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986"/>
            <a:ext cx="8229600" cy="754226"/>
          </a:xfrm>
        </p:spPr>
        <p:txBody>
          <a:bodyPr>
            <a:normAutofit fontScale="90000"/>
          </a:bodyPr>
          <a:lstStyle/>
          <a:p>
            <a:pPr marL="0" lvl="0" indent="0">
              <a:buNone/>
            </a:pPr>
            <a:r>
              <a:rPr dirty="0"/>
              <a:t>Primary and Secondary Syphilis — Percentage of Cases Reporting Sex with Anonymous Partners* Among MSW by Race and Hispanic Ethnicity, United States, 2018–2022</a:t>
            </a:r>
          </a:p>
        </p:txBody>
      </p:sp>
      <p:pic>
        <p:nvPicPr>
          <p:cNvPr id="3" name="Picture 1" descr="Line graph showing proportion of primary and secondary syphilis cases reporting anonymous sex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anonymous partners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with Anonymous Partners* Among MSM by Race and Hispanic Ethnicity, United States, 2018–2022</a:t>
            </a:r>
          </a:p>
        </p:txBody>
      </p:sp>
      <p:pic>
        <p:nvPicPr>
          <p:cNvPr id="3" name="Picture 1" descr="Line graph showing proportion of primary and secondary syphilis cases reporting anonymous sex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anonymous partners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while Intoxicated/High on Drugs* by Sex and Sex of Sex Partners, United States, 2018–2022</a:t>
            </a:r>
          </a:p>
        </p:txBody>
      </p:sp>
      <p:pic>
        <p:nvPicPr>
          <p:cNvPr id="3" name="Picture 1" descr="Line graph showing proportion of primary and secondary syphilis cases reporting sex while intoxicated/high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while intoxicated/high on drugs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while Intoxicated/High on Drugs* by Region, United States, 2018–2022</a:t>
            </a:r>
          </a:p>
        </p:txBody>
      </p:sp>
      <p:pic>
        <p:nvPicPr>
          <p:cNvPr id="3" name="Picture 1" descr="Line graph showing proportion of primary and secondary syphilis cases reporting sex while intoxicated/high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while intoxicated/high on drugs within the last 12 months calculated among cases with known data (cases with missing or unknown responses were excluded from the denominator).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643"/>
            <a:ext cx="8229600" cy="754226"/>
          </a:xfrm>
        </p:spPr>
        <p:txBody>
          <a:bodyPr>
            <a:normAutofit fontScale="90000"/>
          </a:bodyPr>
          <a:lstStyle/>
          <a:p>
            <a:pPr marL="0" lvl="0" indent="0">
              <a:buNone/>
            </a:pPr>
            <a:r>
              <a:rPr dirty="0"/>
              <a:t>Primary and Secondary Syphilis — Percentage of Cases Reporting Sex while Intoxicated/High on Drugs* Among Women by Region, United States, 2018–2022</a:t>
            </a:r>
          </a:p>
        </p:txBody>
      </p:sp>
      <p:pic>
        <p:nvPicPr>
          <p:cNvPr id="3" name="Picture 1" descr="Line graph showing proportion of primary and secondary syphilis cases reporting sex while intoxicated/high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while intoxicated/high on drugs within the last 12 months calculated among cases with known data (cases with missing or unknown responses were excluded from the denominator).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while Intoxicated/High on Drugs* Among MSW by Region, United States, 2018–2022</a:t>
            </a:r>
          </a:p>
        </p:txBody>
      </p:sp>
      <p:pic>
        <p:nvPicPr>
          <p:cNvPr id="3" name="Picture 1" descr="Line graph showing proportion of primary and secondary syphilis cases reporting sex while intoxicated/high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while intoxicated/high on drugs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while Intoxicated/High on Drugs* Among MSM by Region, United States, 2018–2022</a:t>
            </a:r>
          </a:p>
        </p:txBody>
      </p:sp>
      <p:pic>
        <p:nvPicPr>
          <p:cNvPr id="3" name="Picture 1" descr="Line graph showing proportion of primary and secondary syphilis cases reporting sex while intoxicated/high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while intoxicated/high on drugs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while Intoxicated/High on Drugs* by Race and Hispanic Ethnicity, United States, 2018–2022</a:t>
            </a:r>
          </a:p>
        </p:txBody>
      </p:sp>
      <p:pic>
        <p:nvPicPr>
          <p:cNvPr id="3" name="Picture 1" descr="Line graph showing proportion of primary and secondary syphilis cases reporting sex while intoxicated/high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while intoxicated/high on drugs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Percentage of Cases Reporting Cocaine Use* by Region, United States, 2018–2022</a:t>
            </a:r>
          </a:p>
        </p:txBody>
      </p:sp>
      <p:pic>
        <p:nvPicPr>
          <p:cNvPr id="3" name="Picture 1" descr="Line graph showing proportion of primary and secondary syphilis cases reporting cocaine use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cocaine use within the last 12 months calculated among cases with known data (cases with missing or unknown responses were excluded from the denominator).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while Intoxicated/High on Drugs* Among Women by Race and Hispanic Ethnicity, United States, 2018–2022</a:t>
            </a:r>
          </a:p>
        </p:txBody>
      </p:sp>
      <p:pic>
        <p:nvPicPr>
          <p:cNvPr id="3" name="Picture 1" descr="Line graph showing proportion of primary and secondary syphilis cases reporting sex while intoxicated/high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while intoxicated/high on drugs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while Intoxicated/High on Drugs* Among MSW by Race and Hispanic Ethnicity, United States, 2018–2022</a:t>
            </a:r>
          </a:p>
        </p:txBody>
      </p:sp>
      <p:pic>
        <p:nvPicPr>
          <p:cNvPr id="3" name="Picture 1" descr="Line graph showing proportion of primary and secondary syphilis cases reporting sex while intoxicated/high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while intoxicated/high on drugs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while Intoxicated/High on Drugs* Among MSM by Race and Hispanic Ethnicity, United States, 2018–2022</a:t>
            </a:r>
          </a:p>
        </p:txBody>
      </p:sp>
      <p:pic>
        <p:nvPicPr>
          <p:cNvPr id="3" name="Picture 1" descr="Line graph showing proportion of primary and secondary syphilis cases reporting sex while intoxicated/high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while intoxicated/high on drugs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PWID* by Sex and Sex of Sex Partners, United States, 2018–2022</a:t>
            </a:r>
          </a:p>
        </p:txBody>
      </p:sp>
      <p:pic>
        <p:nvPicPr>
          <p:cNvPr id="3" name="Picture 1" descr="Line graph showing proportion of primary and secondary syphilis cases reporting sex with PWID by sex an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a:bodyPr>
          <a:lstStyle/>
          <a:p>
            <a:pPr marL="0" lvl="0" indent="0">
              <a:buNone/>
            </a:pPr>
            <a:r>
              <a:t>* Proportion reporting sex with PWID within the last 12 months calculated among cases with known data (cases with missing or unknown responses were excluded from the denominator).</a:t>
            </a:r>
          </a:p>
          <a:p>
            <a:pPr marL="0" lvl="0" indent="0">
              <a:buNone/>
            </a:pPr>
            <a:r>
              <a:rPr b="1"/>
              <a:t>ACRONYMS:</a:t>
            </a:r>
            <a:r>
              <a:t> PWID = Person who injects drugs; MSM = Men who have sex with men; MSW = Men who have sex with women only</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Percentage of Cases Reporting Sex with PWID* by Region, United States, 2018–2022</a:t>
            </a:r>
          </a:p>
        </p:txBody>
      </p:sp>
      <p:pic>
        <p:nvPicPr>
          <p:cNvPr id="3" name="Picture 1" descr="Line graph showing proportion of primary and secondary syphilis cases reporting sex with PWID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PWID within the last 12 months calculated among cases with known data (cases with missing or unknown responses were excluded from the denominator).</a:t>
            </a:r>
          </a:p>
          <a:p>
            <a:pPr marL="0" lvl="0" indent="0">
              <a:buNone/>
            </a:pPr>
            <a:r>
              <a:rPr b="1"/>
              <a:t>ACRONYMS:</a:t>
            </a:r>
            <a:r>
              <a:t> PWID = Person who injects drugs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PWID* Among Women by Region, United States, 2018–2022</a:t>
            </a:r>
          </a:p>
        </p:txBody>
      </p:sp>
      <p:pic>
        <p:nvPicPr>
          <p:cNvPr id="3" name="Picture 1" descr="Line graph showing proportion of primary and secondary syphilis cases reporting sex with PWID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PWID within the last 12 months calculated among cases with known data (cases with missing or unknown responses were excluded from the denominator).</a:t>
            </a:r>
          </a:p>
          <a:p>
            <a:pPr marL="0" lvl="0" indent="0">
              <a:buNone/>
            </a:pPr>
            <a:r>
              <a:rPr b="1"/>
              <a:t>ACRONYMS:</a:t>
            </a:r>
            <a:r>
              <a:t> PWID = Person who injects drugs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PWID* Among MSW by Region, United States, 2018–2022</a:t>
            </a:r>
          </a:p>
        </p:txBody>
      </p:sp>
      <p:pic>
        <p:nvPicPr>
          <p:cNvPr id="3" name="Picture 1" descr="Line graph showing proportion of primary and secondary syphilis cases reporting sex with PWID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PWID within the last 12 months calculated among cases with known data (cases with missing or unknown responses were excluded from the denominator).</a:t>
            </a:r>
          </a:p>
          <a:p>
            <a:pPr marL="0" lvl="0" indent="0">
              <a:buNone/>
            </a:pPr>
            <a:r>
              <a:rPr b="1"/>
              <a:t>ACRONYMS:</a:t>
            </a:r>
            <a:r>
              <a:t> PWID = Persons who injects drugs; MSW = Men who have sex with women only</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PWID* Among MSM by Region, United States, 2018–2022</a:t>
            </a:r>
          </a:p>
        </p:txBody>
      </p:sp>
      <p:pic>
        <p:nvPicPr>
          <p:cNvPr id="3" name="Picture 1" descr="Line graph showing proportion of primary and secondary syphilis cases reporting sex with PWID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PWID within the last 12 months calculated among cases with known data (cases with missing or unknown responses were excluded from the denominator).</a:t>
            </a:r>
          </a:p>
          <a:p>
            <a:pPr marL="0" lvl="0" indent="0">
              <a:buNone/>
            </a:pPr>
            <a:r>
              <a:rPr b="1"/>
              <a:t>ACRONYMS:</a:t>
            </a:r>
            <a:r>
              <a:t> PWID = Person who injects drugs; MSM = Men who have sex with men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PWID* by Race and Hispanic Ethnicity, United States, 2018–2022</a:t>
            </a:r>
          </a:p>
        </p:txBody>
      </p:sp>
      <p:pic>
        <p:nvPicPr>
          <p:cNvPr id="3" name="Picture 1" descr="Line graph showing proportion of primary and secondary syphilis cases reporting sex with PWID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PWID within the last 12 months calculated among cases with known data (cases with missing or unknown responses were excluded from the denominator).</a:t>
            </a:r>
          </a:p>
          <a:p>
            <a:pPr marL="0" lvl="0" indent="0">
              <a:buNone/>
            </a:pPr>
            <a:r>
              <a:rPr b="1"/>
              <a:t>ACRONYMS:</a:t>
            </a:r>
            <a:r>
              <a:t> Black/AA = Black or African American; PWID = Persons who injects drugs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986"/>
            <a:ext cx="8229600" cy="754226"/>
          </a:xfrm>
        </p:spPr>
        <p:txBody>
          <a:bodyPr>
            <a:normAutofit fontScale="90000"/>
          </a:bodyPr>
          <a:lstStyle/>
          <a:p>
            <a:pPr marL="0" lvl="0" indent="0">
              <a:buNone/>
            </a:pPr>
            <a:r>
              <a:rPr dirty="0"/>
              <a:t>Primary and Secondary Syphilis — Percentage of Cases Reporting Sex with PWID* Among Women by Race and Hispanic Ethnicity, United States, 2018–2022</a:t>
            </a:r>
          </a:p>
        </p:txBody>
      </p:sp>
      <p:pic>
        <p:nvPicPr>
          <p:cNvPr id="3" name="Picture 1" descr="Line graph showing proportion of primary and secondary syphilis cases reporting sex with PWID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PWID within the last 12 months calculated among cases with known data (cases with missing or unknown responses were excluded from the denominator).</a:t>
            </a:r>
          </a:p>
          <a:p>
            <a:pPr marL="0" lvl="0" indent="0">
              <a:buNone/>
            </a:pPr>
            <a:r>
              <a:rPr b="1"/>
              <a:t>ACRONYMS:</a:t>
            </a:r>
            <a:r>
              <a:t> Black/AA = Black or African American; PWID = Persons who injects drugs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Cocaine Use* Among Women by Region, United States, 2018–2022</a:t>
            </a:r>
          </a:p>
        </p:txBody>
      </p:sp>
      <p:pic>
        <p:nvPicPr>
          <p:cNvPr id="3" name="Picture 1" descr="Line graph showing proportion of primary and secondary syphilis cases reporting cocaine use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cocaine use within the last 12 months calculated among cases with known data (cases with missing or unknown responses were excluded from the denominator).</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643"/>
            <a:ext cx="8229600" cy="754226"/>
          </a:xfrm>
        </p:spPr>
        <p:txBody>
          <a:bodyPr>
            <a:normAutofit fontScale="90000"/>
          </a:bodyPr>
          <a:lstStyle/>
          <a:p>
            <a:pPr marL="0" lvl="0" indent="0">
              <a:buNone/>
            </a:pPr>
            <a:r>
              <a:rPr dirty="0"/>
              <a:t>Primary and Secondary Syphilis — Percentage of Cases Reporting Sex with PWID* Among MSW by Race and Hispanic Ethnicity, United States, 2018–2022</a:t>
            </a:r>
          </a:p>
        </p:txBody>
      </p:sp>
      <p:pic>
        <p:nvPicPr>
          <p:cNvPr id="3" name="Picture 1" descr="Line graph showing proportion of primary and secondary syphilis cases reporting sex with PWID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a:bodyPr>
          <a:lstStyle/>
          <a:p>
            <a:pPr marL="0" lvl="0" indent="0">
              <a:buNone/>
            </a:pPr>
            <a:r>
              <a:t>* Proportion reporting sex with PWID within the last 12 months calculated among cases with known data (cases with missing or unknown responses were excluded from the denominator).</a:t>
            </a:r>
          </a:p>
          <a:p>
            <a:pPr marL="0" lvl="0" indent="0">
              <a:buNone/>
            </a:pPr>
            <a:r>
              <a:rPr b="1"/>
              <a:t>ACRONYMS:</a:t>
            </a:r>
            <a:r>
              <a:t> Black/AA = Black or African American; PWID = Persons who injects drugs; MSW = Men who have sex with women only</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with PWID* Among MSM by Race and Hispanic Ethnicity, United States, 2018–2022</a:t>
            </a:r>
          </a:p>
        </p:txBody>
      </p:sp>
      <p:pic>
        <p:nvPicPr>
          <p:cNvPr id="3" name="Picture 1" descr="Line graph showing proportion of primary and secondary syphilis cases reporting sex with PWID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a:bodyPr>
          <a:lstStyle/>
          <a:p>
            <a:pPr marL="0" lvl="0" indent="0">
              <a:buNone/>
            </a:pPr>
            <a:r>
              <a:t>* Proportion reporting sex with PWID within the last 12 months calculated among cases with known data (cases with missing or unknown responses were excluded from the denominator).</a:t>
            </a:r>
          </a:p>
          <a:p>
            <a:pPr marL="0" lvl="0" indent="0">
              <a:buNone/>
            </a:pPr>
            <a:r>
              <a:rPr b="1"/>
              <a:t>ACRONYMS:</a:t>
            </a:r>
            <a:r>
              <a:t> Black/AA = Black or African American; PWID = Persons who injects drugs; MSM = Men who have sex with men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an MSM* Among Women, United States, 2018–2022</a:t>
            </a:r>
          </a:p>
        </p:txBody>
      </p:sp>
      <p:pic>
        <p:nvPicPr>
          <p:cNvPr id="3" name="Picture 1" descr="Line graph showing proportion of primary and secondary syphilis cases reporting sex with an MSM among wome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MSM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an MSM* Among Women by Region, United States, 2018–2022</a:t>
            </a:r>
          </a:p>
        </p:txBody>
      </p:sp>
      <p:pic>
        <p:nvPicPr>
          <p:cNvPr id="3" name="Picture 1" descr="Line graph showing proportion of primary and secondary syphilis cases reporting sex with an MSM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MSM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758"/>
            <a:ext cx="8229600" cy="754226"/>
          </a:xfrm>
        </p:spPr>
        <p:txBody>
          <a:bodyPr>
            <a:normAutofit fontScale="90000"/>
          </a:bodyPr>
          <a:lstStyle/>
          <a:p>
            <a:pPr marL="0" lvl="0" indent="0">
              <a:buNone/>
            </a:pPr>
            <a:r>
              <a:rPr dirty="0"/>
              <a:t>Primary and Secondary Syphilis — Percentage of Cases Reporting Sex with an MSM* Among Women by Race and Hispanic Ethnicity, United States, 2018–2022</a:t>
            </a:r>
          </a:p>
        </p:txBody>
      </p:sp>
      <p:pic>
        <p:nvPicPr>
          <p:cNvPr id="3" name="Picture 1" descr="Line graph showing proportion of primary and secondary syphilis cases reporting sex with an MSM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MSM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Incarceration* by Sex and Sex of Sex Partners, United States, 2018–2022</a:t>
            </a:r>
          </a:p>
        </p:txBody>
      </p:sp>
      <p:pic>
        <p:nvPicPr>
          <p:cNvPr id="3" name="Picture 1" descr="Line graph showing proportion of primary and secondary syphilis cases reporting incarceration history by sex an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being incarcerated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Percentage of Cases Reporting Incarceration* by Region, United States, 2018–2022</a:t>
            </a:r>
          </a:p>
        </p:txBody>
      </p:sp>
      <p:pic>
        <p:nvPicPr>
          <p:cNvPr id="3" name="Picture 1" descr="Line graph showing proportion of primary and secondary syphilis cases reporting incarceration history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being incarcerated within the last 12 months calculated among cases with known data (cases with missing or unknown responses were excluded from the denominator).</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Incarceration* Among Women by Region, United States, 2018–2022</a:t>
            </a:r>
          </a:p>
        </p:txBody>
      </p:sp>
      <p:pic>
        <p:nvPicPr>
          <p:cNvPr id="3" name="Picture 1" descr="Line graph showing proportion of primary and secondary syphilis cases reporting incarceration history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being incarcerated within the last 12 months calculated among cases with known data (cases with missing or unknown responses were excluded from the denominator).</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Incarceration* Among MSW by Region, United States, 2018–2022</a:t>
            </a:r>
          </a:p>
        </p:txBody>
      </p:sp>
      <p:pic>
        <p:nvPicPr>
          <p:cNvPr id="3" name="Picture 1" descr="Line graph showing proportion of primary and secondary syphilis cases reporting incarceration history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being incarcerated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Incarceration* Among MSM by Region, United States, 2018–2022</a:t>
            </a:r>
          </a:p>
        </p:txBody>
      </p:sp>
      <p:pic>
        <p:nvPicPr>
          <p:cNvPr id="3" name="Picture 1" descr="Line graph showing proportion of primary and secondary syphilis cases reporting incarceration history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being incarcerated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5" ma:contentTypeDescription="Create a new document." ma:contentTypeScope="" ma:versionID="e953256190ccf5618e493534352b973d">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7dbc6c749a0ad532b13df1816212594"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C69E6B-EF7D-4F87-9CE2-C1579D7669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f2caf-3a4a-447c-86c4-8e3cd1184a01"/>
    <ds:schemaRef ds:uri="c786cd31-8fca-4574-9903-686ddf9dd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2641D4-205E-4F6F-88B0-4EEACC50AD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TotalTime>
  <Words>36973</Words>
  <Application>Microsoft Macintosh PowerPoint</Application>
  <PresentationFormat>On-screen Show (16:9)</PresentationFormat>
  <Paragraphs>1283</Paragraphs>
  <Slides>104</Slides>
  <Notes>103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104</vt:i4>
      </vt:variant>
    </vt:vector>
  </HeadingPairs>
  <TitlesOfParts>
    <vt:vector size="112" baseType="lpstr">
      <vt:lpstr>Myriad Web Pro</vt:lpstr>
      <vt:lpstr>Arial</vt:lpstr>
      <vt:lpstr>Calibri</vt:lpstr>
      <vt:lpstr>Calibri Light</vt:lpstr>
      <vt:lpstr>Courier New</vt:lpstr>
      <vt:lpstr>Wingdings</vt:lpstr>
      <vt:lpstr>Office Theme</vt:lpstr>
      <vt:lpstr>NCEH_ATSDR_combined</vt:lpstr>
      <vt:lpstr>PowerPoint Presentation</vt:lpstr>
      <vt:lpstr>Primary and Secondary Syphilis — Reported Cases by Sex and Sex of Sex Partners, United States, 2018–2022</vt:lpstr>
      <vt:lpstr>Primary and Secondary Syphilis — Percentage of Cases Reporting Selected Substance Use Behaviors*, United States, 2018–2022</vt:lpstr>
      <vt:lpstr>Primary and Secondary Syphilis — Percentage of Cases Reporting Selected Substance Use Behaviors* Among Women, United States, 2018–2022</vt:lpstr>
      <vt:lpstr>Primary and Secondary Syphilis — Percentage of Cases Reporting Selected Substance Use Behaviors* Among MSW, United States, 2018–2022</vt:lpstr>
      <vt:lpstr>Primary and Secondary Syphilis — Percentage of Cases Reporting Selected Substance Use Behaviors* Among MSM, United States, 2018–2022</vt:lpstr>
      <vt:lpstr>Primary and Secondary Syphilis — Percentage of Cases Reporting Cocaine Use* by Sex and Sex of Sex Partners, United States, 2018–2022</vt:lpstr>
      <vt:lpstr>Primary and Secondary Syphilis — Percentage of Cases Reporting Cocaine Use* by Region, United States, 2018–2022</vt:lpstr>
      <vt:lpstr>Primary and Secondary Syphilis — Percentage of Cases Reporting Cocaine Use* Among Women by Region, United States, 2018–2022</vt:lpstr>
      <vt:lpstr>Primary and Secondary Syphilis — Percentage of Cases Reporting Cocaine Use* Among MSW by Region, United States, 2018–2022</vt:lpstr>
      <vt:lpstr>Primary and Secondary Syphilis — Percentage of Cases Reporting Cocaine Use* Among MSM by Region, United States, 2018–2022</vt:lpstr>
      <vt:lpstr>Primary and Secondary Syphilis — Percentage of Cases Reporting Cocaine Use* by Race and Hispanic Ethnicity, United States, 2018–2022</vt:lpstr>
      <vt:lpstr>Primary and Secondary Syphilis — Percentage of Cases Reporting Cocaine Use* Among Women by Race and Hispanic Ethnicity, United States, 2018–2022</vt:lpstr>
      <vt:lpstr>Primary and Secondary Syphilis — Percentage of Cases Reporting Cocaine Use* Among MSW by Race and Hispanic Ethnicity, United States, 2018–2022</vt:lpstr>
      <vt:lpstr>Primary and Secondary Syphilis — Percentage of Cases Reporting Cocaine Use* Among MSM by Race and Hispanic Ethnicity, United States, 2018–2022</vt:lpstr>
      <vt:lpstr>Primary and Secondary Syphilis — Percentage of Cases Reporting Crack Use* by Sex and Sex of Sex Partners, United States, 2018–2022</vt:lpstr>
      <vt:lpstr>Primary and Secondary Syphilis — Percentage of Cases Reporting Crack Use* by Region, United States, 2018–2022</vt:lpstr>
      <vt:lpstr>Primary and Secondary Syphilis — Percentage of Cases Reporting Crack Use* Among Women by Region, United States, 2018–2022</vt:lpstr>
      <vt:lpstr>Primary and Secondary Syphilis — Percentage of Cases Reporting Crack Use* Among MSW by Region, United States, 2018–2022</vt:lpstr>
      <vt:lpstr>Primary and Secondary Syphilis — Percentage of Cases Reporting Crack Use* Among MSM by Region, United States, 2018–2022</vt:lpstr>
      <vt:lpstr>Primary and Secondary Syphilis — Percentage of Cases Reporting Crack Use* by Race and Hispanic Ethnicity, United States, 2018–2022</vt:lpstr>
      <vt:lpstr>Primary and Secondary Syphilis — Percentage of Cases Reporting Crack Use* Among Women by Race and Hispanic Ethnicity, United States, 2018–2022</vt:lpstr>
      <vt:lpstr>Primary and Secondary Syphilis — Percentage of Cases Reporting Crack Use* Among MSW by Race and Hispanic Ethnicity, United States, 2018–2022</vt:lpstr>
      <vt:lpstr>Primary and Secondary Syphilis — Percentage of Cases Reporting Crack Use* Among MSM by Race and Hispanic Ethnicity, United States, 2018–2022</vt:lpstr>
      <vt:lpstr>Primary and Secondary Syphilis — Percentage of Cases Reporting Heroin Use* by Sex and Sex of Sex Partners, United States, 2018–2022</vt:lpstr>
      <vt:lpstr>Primary and Secondary Syphilis — Percentage of Cases Reporting Heroin Use* by Region, United States, 2018–2022</vt:lpstr>
      <vt:lpstr>Primary and Secondary Syphilis — Percentage of Cases Reporting Heroin Use* Among Women by Region, United States, 2018–2022</vt:lpstr>
      <vt:lpstr>Primary and Secondary Syphilis — Percentage of Cases Reporting Heroin Use* Among MSW by Region, United States, 2018–2022</vt:lpstr>
      <vt:lpstr>Primary and Secondary Syphilis — Percentage of Cases Reporting Heroin Use* Among MSM by Region, United States, 2018–2022</vt:lpstr>
      <vt:lpstr>Primary and Secondary Syphilis — Percentage of Cases Reporting Heroin Use* by Race and Hispanic Ethnicity, United States, 2018–2022</vt:lpstr>
      <vt:lpstr>Primary and Secondary Syphilis — Percentage of Cases Reporting Heroin Use* Among Women by Race and Hispanic Ethnicity, United States, 2018–2022</vt:lpstr>
      <vt:lpstr>Primary and Secondary Syphilis — Percentage of Cases Reporting Heroin Use* Among MSW by Race and Hispanic Ethnicity, United States, 2018–2022</vt:lpstr>
      <vt:lpstr>Primary and Secondary Syphilis — Percentage of Cases Reporting Heroin Use* Among MSM by Race and Hispanic Ethnicity, United States, 2018–2022</vt:lpstr>
      <vt:lpstr>Primary and Secondary Syphilis — Percentage of Cases Reporting Injection Drug Use* by Sex and Sex of Sex Partners, United States, 2018–2022</vt:lpstr>
      <vt:lpstr>Primary and Secondary Syphilis — Percentage of Cases Reporting Injection Drug Use* by Region, United States, 2018–2022</vt:lpstr>
      <vt:lpstr>Primary and Secondary Syphilis — Percentage of Cases Reporting Injection Drug Use* Among Women by Region, United States, 2018–2022</vt:lpstr>
      <vt:lpstr>Primary and Secondary Syphilis — Percentage of Cases Reporting Injection Drug Use* Among MSW by Region, United States, 2018–2022</vt:lpstr>
      <vt:lpstr>Primary and Secondary Syphilis — Percentage of Cases Reporting Injection Drug Use* Among MSM by Region, United States, 2018–2022</vt:lpstr>
      <vt:lpstr>Primary and Secondary Syphilis — Percentage of Cases Reporting Injection Drug Use* by Race and Hispanic Ethnicity, United States, 2018–2022</vt:lpstr>
      <vt:lpstr>Primary and Secondary Syphilis — Percentage of Cases Reporting Injection Drug Use* Among Women by Race and Hispanic Ethnicity, United States, 2018–2022</vt:lpstr>
      <vt:lpstr>Primary and Secondary Syphilis — Percentage of Cases Reporting Injection Drug Use* Among MSW by Race and Hispanic Ethnicity, United States, 2018–2022</vt:lpstr>
      <vt:lpstr>Primary and Secondary Syphilis — Percentage of Cases Reporting Injection Drug Use* Among MSM by Race and Hispanic Ethnicity, United States, 2018–2022</vt:lpstr>
      <vt:lpstr>Primary and Secondary Syphilis — Percentage of Cases Reporting Methamphetamine Use* by Sex and Sex of Sex Partners, United States, 2018–2022</vt:lpstr>
      <vt:lpstr>Primary and Secondary Syphilis — Percentage of Cases Reporting Methamphetamine Use* by Region, United States, 2018–2022</vt:lpstr>
      <vt:lpstr>Primary and Secondary Syphilis — Percentage of Cases Reporting Methamphetamine Use* Among Women by Region, United States, 2018–2022</vt:lpstr>
      <vt:lpstr>Primary and Secondary Syphilis — Percentage of Cases Reporting Methamphetamine Use* Among MSW by Region, United States, 2018–2022</vt:lpstr>
      <vt:lpstr>Primary and Secondary Syphilis — Percentage of Cases Reporting Methamphetamine Use* Among MSM by Region, United States, 2018–2022</vt:lpstr>
      <vt:lpstr>Primary and Secondary Syphilis — Percentage of Cases Reporting Methamphetamine Use* by Race and Hispanic Ethnicity, United States, 2018–2022</vt:lpstr>
      <vt:lpstr>Primary and Secondary Syphilis — Percentage of Cases Reporting Methamphetamine Use* Among Women by Race and Hispanic Ethnicity, United States, 2018–2022</vt:lpstr>
      <vt:lpstr>Primary and Secondary Syphilis — Percentage of Cases Reporting Methamphetamine Use* Among MSW by Race and Hispanic Ethnicity, United States, 2018–2022</vt:lpstr>
      <vt:lpstr>Primary and Secondary Syphilis — Percentage of Cases Reporting Methamphetamine Use* Among MSM by Race and Hispanic Ethnicity, United States, 2018–2022</vt:lpstr>
      <vt:lpstr>Primary and Secondary Syphilis — Percentage of Cases Reporting Selected Sexual Behaviors*, United States, 2018–2022</vt:lpstr>
      <vt:lpstr>Primary and Secondary Syphilis — Percentage of Cases Reporting Selected Sexual Behaviors* Among Women, United States, 2018–2022</vt:lpstr>
      <vt:lpstr>Primary and Secondary Syphilis — Percentage of Cases Reporting Selected Sexual Behaviors* Among MSW, United States, 2018–2022</vt:lpstr>
      <vt:lpstr>Primary and Secondary Syphilis — Percentage of Cases Reporting Selected Sexual Behaviors* Among MSM, United States, 2018–2022</vt:lpstr>
      <vt:lpstr>Primary and Secondary Syphilis — Percentage of Cases Reporting Exchanging Sex for Drugs or Money* by Sex and Sex of Sex Partners, United States, 2018–2022</vt:lpstr>
      <vt:lpstr>Primary and Secondary Syphilis — Percentage of Cases Reporting Exchanging Sex for Drugs or Money* by Region, United States, 2018–2022</vt:lpstr>
      <vt:lpstr>Primary and Secondary Syphilis — Percentage of Cases Reporting Exchanging Sex for Drugs or Money* Among Women by Region, United States, 2018–2022</vt:lpstr>
      <vt:lpstr>Primary and Secondary Syphilis — Percentage of Cases Reporting Exchanging Sex for Drugs or Money* Among MSW by Region, United States, 2018–2022</vt:lpstr>
      <vt:lpstr>Primary and Secondary Syphilis — Percentage of Cases Reporting Exchanging Sex for Drugs or Money* Among MSM by Region, United States, 2018–2022</vt:lpstr>
      <vt:lpstr>Primary and Secondary Syphilis — Percentage of Cases Reporting Exchanging Sex for Drugs or Money* by Race and Hispanic Ethnicity, United States, 2018–2022</vt:lpstr>
      <vt:lpstr>Primary and Secondary Syphilis — Percentage of Cases Reporting Exchanging Sex for Drugs or Money* Among Women by Race and Hispanic Ethnicity, United States, 2018–2022</vt:lpstr>
      <vt:lpstr>Primary and Secondary Syphilis — Percentage of Cases Reporting Exchanging Sex for Drugs or Money* Among MSW by Race and Hispanic Ethnicity, United States, 2018–2022</vt:lpstr>
      <vt:lpstr>Primary and Secondary Syphilis — Percentage of Cases Reporting Exchanging Sex for Drugs or Money* Among MSM by Race and Hispanic Ethnicity, United States, 2018–2022</vt:lpstr>
      <vt:lpstr>Primary and Secondary Syphilis — Percentage of Cases Reporting Sex with Anonymous Partners* by Sex and Sex of Sex Partners, United States, 2018–2022</vt:lpstr>
      <vt:lpstr>Primary and Secondary Syphilis — Percentage of Cases Reporting Sex with Anonymous Partners* by Region, United States, 2018–2022</vt:lpstr>
      <vt:lpstr>Primary and Secondary Syphilis — Percentage of Cases Reporting Sex with Anonymous Partners* Among Women by Region, United States, 2018–2022</vt:lpstr>
      <vt:lpstr>Primary and Secondary Syphilis — Percentage of Cases Reporting Sex with Anonymous Partners* Among MSW by Region, United States, 2018–2022</vt:lpstr>
      <vt:lpstr>Primary and Secondary Syphilis — Percentage of Cases Reporting Sex with Anonymous Partners* Among MSM by Region, United States, 2018–2022</vt:lpstr>
      <vt:lpstr>Primary and Secondary Syphilis — Percentage of Cases Reporting Sex with Anonymous Partners* by Race and Hispanic Ethnicity, United States, 2018–2022</vt:lpstr>
      <vt:lpstr>Primary and Secondary Syphilis — Percentage of Cases Reporting Sex with Anonymous Partners* Among Women by Race and Hispanic Ethnicity, United States, 2018–2022</vt:lpstr>
      <vt:lpstr>Primary and Secondary Syphilis — Percentage of Cases Reporting Sex with Anonymous Partners* Among MSW by Race and Hispanic Ethnicity, United States, 2018–2022</vt:lpstr>
      <vt:lpstr>Primary and Secondary Syphilis — Percentage of Cases Reporting Sex with Anonymous Partners* Among MSM by Race and Hispanic Ethnicity, United States, 2018–2022</vt:lpstr>
      <vt:lpstr>Primary and Secondary Syphilis — Percentage of Cases Reporting Sex while Intoxicated/High on Drugs* by Sex and Sex of Sex Partners, United States, 2018–2022</vt:lpstr>
      <vt:lpstr>Primary and Secondary Syphilis — Percentage of Cases Reporting Sex while Intoxicated/High on Drugs* by Region, United States, 2018–2022</vt:lpstr>
      <vt:lpstr>Primary and Secondary Syphilis — Percentage of Cases Reporting Sex while Intoxicated/High on Drugs* Among Women by Region, United States, 2018–2022</vt:lpstr>
      <vt:lpstr>Primary and Secondary Syphilis — Percentage of Cases Reporting Sex while Intoxicated/High on Drugs* Among MSW by Region, United States, 2018–2022</vt:lpstr>
      <vt:lpstr>Primary and Secondary Syphilis — Percentage of Cases Reporting Sex while Intoxicated/High on Drugs* Among MSM by Region, United States, 2018–2022</vt:lpstr>
      <vt:lpstr>Primary and Secondary Syphilis — Percentage of Cases Reporting Sex while Intoxicated/High on Drugs* by Race and Hispanic Ethnicity, United States, 2018–2022</vt:lpstr>
      <vt:lpstr>Primary and Secondary Syphilis — Percentage of Cases Reporting Sex while Intoxicated/High on Drugs* Among Women by Race and Hispanic Ethnicity, United States, 2018–2022</vt:lpstr>
      <vt:lpstr>Primary and Secondary Syphilis — Percentage of Cases Reporting Sex while Intoxicated/High on Drugs* Among MSW by Race and Hispanic Ethnicity, United States, 2018–2022</vt:lpstr>
      <vt:lpstr>Primary and Secondary Syphilis — Percentage of Cases Reporting Sex while Intoxicated/High on Drugs* Among MSM by Race and Hispanic Ethnicity, United States, 2018–2022</vt:lpstr>
      <vt:lpstr>Primary and Secondary Syphilis — Percentage of Cases Reporting Sex with PWID* by Sex and Sex of Sex Partners, United States, 2018–2022</vt:lpstr>
      <vt:lpstr>Primary and Secondary Syphilis — Percentage of Cases Reporting Sex with PWID* by Region, United States, 2018–2022</vt:lpstr>
      <vt:lpstr>Primary and Secondary Syphilis — Percentage of Cases Reporting Sex with PWID* Among Women by Region, United States, 2018–2022</vt:lpstr>
      <vt:lpstr>Primary and Secondary Syphilis — Percentage of Cases Reporting Sex with PWID* Among MSW by Region, United States, 2018–2022</vt:lpstr>
      <vt:lpstr>Primary and Secondary Syphilis — Percentage of Cases Reporting Sex with PWID* Among MSM by Region, United States, 2018–2022</vt:lpstr>
      <vt:lpstr>Primary and Secondary Syphilis — Percentage of Cases Reporting Sex with PWID* by Race and Hispanic Ethnicity, United States, 2018–2022</vt:lpstr>
      <vt:lpstr>Primary and Secondary Syphilis — Percentage of Cases Reporting Sex with PWID* Among Women by Race and Hispanic Ethnicity, United States, 2018–2022</vt:lpstr>
      <vt:lpstr>Primary and Secondary Syphilis — Percentage of Cases Reporting Sex with PWID* Among MSW by Race and Hispanic Ethnicity, United States, 2018–2022</vt:lpstr>
      <vt:lpstr>Primary and Secondary Syphilis — Percentage of Cases Reporting Sex with PWID* Among MSM by Race and Hispanic Ethnicity, United States, 2018–2022</vt:lpstr>
      <vt:lpstr>Primary and Secondary Syphilis — Percentage of Cases Reporting Sex with an MSM* Among Women, United States, 2018–2022</vt:lpstr>
      <vt:lpstr>Primary and Secondary Syphilis — Percentage of Cases Reporting Sex with an MSM* Among Women by Region, United States, 2018–2022</vt:lpstr>
      <vt:lpstr>Primary and Secondary Syphilis — Percentage of Cases Reporting Sex with an MSM* Among Women by Race and Hispanic Ethnicity, United States, 2018–2022</vt:lpstr>
      <vt:lpstr>Primary and Secondary Syphilis — Percentage of Cases Reporting Incarceration* by Sex and Sex of Sex Partners, United States, 2018–2022</vt:lpstr>
      <vt:lpstr>Primary and Secondary Syphilis — Percentage of Cases Reporting Incarceration* by Region, United States, 2018–2022</vt:lpstr>
      <vt:lpstr>Primary and Secondary Syphilis — Percentage of Cases Reporting Incarceration* Among Women by Region, United States, 2018–2022</vt:lpstr>
      <vt:lpstr>Primary and Secondary Syphilis — Percentage of Cases Reporting Incarceration* Among MSW by Region, United States, 2018–2022</vt:lpstr>
      <vt:lpstr>Primary and Secondary Syphilis — Percentage of Cases Reporting Incarceration* Among MSM by Region, United States, 2018–2022</vt:lpstr>
      <vt:lpstr>Primary and Secondary Syphilis — Percentage of Cases Reporting Incarceration* by Race and Hispanic Ethnicity, United States, 2018–2022</vt:lpstr>
      <vt:lpstr>Primary and Secondary Syphilis — Percentage of Cases Reporting Incarceration* Among Women by Race and Hispanic Ethnicity, United States, 2018–2022</vt:lpstr>
      <vt:lpstr>Primary and Secondary Syphilis — Percentage of Cases Reporting Incarceration* Among MSW by Race and Hispanic Ethnicity, United States, 2018–2022</vt:lpstr>
      <vt:lpstr>Primary and Secondary Syphilis — Percentage of Cases Reporting Incarceration* Among MSM by Race and Hispanic Ethnicity, United States, 2018–2022</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36</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Syphilis Behavior Supplement Draft</dc:title>
  <dc:creator/>
  <cp:keywords/>
  <cp:lastModifiedBy>Huang, Amy</cp:lastModifiedBy>
  <cp:revision>2</cp:revision>
  <dcterms:created xsi:type="dcterms:W3CDTF">2024-01-22T19:46:00Z</dcterms:created>
  <dcterms:modified xsi:type="dcterms:W3CDTF">2025-02-03T15:14:16Z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7b94a7b8-f06c-4dfe-bdcc-9b548fd58c31_Enabled">
    <vt:lpwstr>true</vt:lpwstr>
  </property>
  <property fmtid="{D5CDD505-2E9C-101B-9397-08002B2CF9AE}" pid="4" name="MSIP_Label_7b94a7b8-f06c-4dfe-bdcc-9b548fd58c31_SetDate">
    <vt:lpwstr>2024-01-22T19:53:00Z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b2fbf776-bcda-4993-824a-1ced3ac8f4ce</vt:lpwstr>
  </property>
  <property fmtid="{D5CDD505-2E9C-101B-9397-08002B2CF9AE}" pid="9" name="MSIP_Label_7b94a7b8-f06c-4dfe-bdcc-9b548fd58c31_ContentBits">
    <vt:lpwstr>0</vt:lpwstr>
  </property>
</Properties>
</file>